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5" r:id="rId6"/>
    <p:sldId id="266" r:id="rId7"/>
    <p:sldId id="267" r:id="rId8"/>
    <p:sldId id="264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82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619fzjO1rmL._SS5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533400"/>
            <a:ext cx="4648200" cy="4648200"/>
          </a:xfrm>
        </p:spPr>
      </p:pic>
      <p:sp>
        <p:nvSpPr>
          <p:cNvPr id="5" name="TextBox 4"/>
          <p:cNvSpPr txBox="1"/>
          <p:nvPr/>
        </p:nvSpPr>
        <p:spPr>
          <a:xfrm>
            <a:off x="685800" y="54102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In April 2018, </a:t>
            </a:r>
            <a:r>
              <a:rPr lang="en-US" sz="2000" dirty="0" err="1" smtClean="0">
                <a:solidFill>
                  <a:schemeClr val="bg1"/>
                </a:solidFill>
              </a:rPr>
              <a:t>Vevo’s</a:t>
            </a:r>
            <a:r>
              <a:rPr lang="en-US" sz="2000" dirty="0" smtClean="0">
                <a:solidFill>
                  <a:schemeClr val="bg1"/>
                </a:solidFill>
              </a:rPr>
              <a:t> YouTube channel got hacked and caused the deletion of many videos including the most viewed YouTube video of a song called </a:t>
            </a:r>
            <a:r>
              <a:rPr lang="en-US" sz="2000" dirty="0" err="1" smtClean="0">
                <a:solidFill>
                  <a:schemeClr val="bg1"/>
                </a:solidFill>
              </a:rPr>
              <a:t>Despacito</a:t>
            </a:r>
            <a:r>
              <a:rPr lang="en-US" sz="2000" dirty="0" smtClean="0">
                <a:solidFill>
                  <a:schemeClr val="bg1"/>
                </a:solidFill>
              </a:rPr>
              <a:t> by Luis </a:t>
            </a:r>
            <a:r>
              <a:rPr lang="en-US" sz="2000" dirty="0" err="1" smtClean="0">
                <a:solidFill>
                  <a:schemeClr val="bg1"/>
                </a:solidFill>
              </a:rPr>
              <a:t>Fonsi</a:t>
            </a:r>
            <a:r>
              <a:rPr lang="pl-PL" sz="2000" dirty="0" smtClean="0">
                <a:solidFill>
                  <a:schemeClr val="bg1"/>
                </a:solidFill>
              </a:rPr>
              <a:t>.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9600" dirty="0" smtClean="0">
                <a:solidFill>
                  <a:schemeClr val="bg1"/>
                </a:solidFill>
                <a:latin typeface="Castellar" pitchFamily="18" charset="0"/>
              </a:rPr>
              <a:t>THE END</a:t>
            </a:r>
            <a:endParaRPr lang="en-US" sz="96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>
                <a:solidFill>
                  <a:schemeClr val="bg1"/>
                </a:solidFill>
              </a:rPr>
              <a:t>Contents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What is VEVO</a:t>
            </a:r>
            <a:r>
              <a:rPr lang="pl-PL" dirty="0" smtClean="0">
                <a:solidFill>
                  <a:schemeClr val="bg1"/>
                </a:solidFill>
              </a:rPr>
              <a:t>?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The logo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VEVO TV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Availability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24-hour VEVO </a:t>
            </a:r>
            <a:r>
              <a:rPr lang="pl-PL" dirty="0" smtClean="0">
                <a:solidFill>
                  <a:schemeClr val="bg1"/>
                </a:solidFill>
              </a:rPr>
              <a:t>record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VEVO certified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FUN FACT</a:t>
            </a:r>
            <a:endParaRPr lang="pl-PL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American </a:t>
            </a:r>
            <a:r>
              <a:rPr lang="en-US" dirty="0" smtClean="0">
                <a:solidFill>
                  <a:schemeClr val="bg1"/>
                </a:solidFill>
              </a:rPr>
              <a:t>multinational</a:t>
            </a:r>
            <a:r>
              <a:rPr lang="en-US" dirty="0" smtClean="0">
                <a:solidFill>
                  <a:schemeClr val="bg1"/>
                </a:solidFill>
              </a:rPr>
              <a:t> video hosting </a:t>
            </a:r>
            <a:r>
              <a:rPr lang="en-US" dirty="0" smtClean="0">
                <a:solidFill>
                  <a:schemeClr val="bg1"/>
                </a:solidFill>
              </a:rPr>
              <a:t>service</a:t>
            </a:r>
            <a:endParaRPr lang="pl-PL" dirty="0" smtClean="0">
              <a:solidFill>
                <a:schemeClr val="bg1"/>
              </a:solidFill>
            </a:endParaRPr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Founded on December 8, 2009</a:t>
            </a:r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J</a:t>
            </a:r>
            <a:r>
              <a:rPr lang="en-US" dirty="0" err="1" smtClean="0">
                <a:solidFill>
                  <a:schemeClr val="bg1"/>
                </a:solidFill>
              </a:rPr>
              <a:t>oint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venture between the "big three" record companies, Universal Music Group (UMG), Sony Music Entertainment (SME) and Warner Music Group (WMG).  </a:t>
            </a:r>
          </a:p>
          <a:p>
            <a:pPr algn="ctr"/>
            <a:r>
              <a:rPr lang="pl-PL" dirty="0" smtClean="0">
                <a:solidFill>
                  <a:schemeClr val="bg1"/>
                </a:solidFill>
              </a:rPr>
              <a:t>VEVO is an abbreviation for </a:t>
            </a:r>
            <a:r>
              <a:rPr lang="pl-PL" b="1" i="1" dirty="0" smtClean="0">
                <a:solidFill>
                  <a:schemeClr val="bg1"/>
                </a:solidFill>
              </a:rPr>
              <a:t>v</a:t>
            </a:r>
            <a:r>
              <a:rPr lang="pl-PL" i="1" dirty="0" smtClean="0">
                <a:solidFill>
                  <a:schemeClr val="bg1"/>
                </a:solidFill>
              </a:rPr>
              <a:t>ideo </a:t>
            </a:r>
            <a:r>
              <a:rPr lang="pl-PL" b="1" i="1" dirty="0" smtClean="0">
                <a:solidFill>
                  <a:schemeClr val="bg1"/>
                </a:solidFill>
              </a:rPr>
              <a:t>evo</a:t>
            </a:r>
            <a:r>
              <a:rPr lang="pl-PL" i="1" dirty="0" smtClean="0">
                <a:solidFill>
                  <a:schemeClr val="bg1"/>
                </a:solidFill>
              </a:rPr>
              <a:t>lution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VEVO_logo_(2009-2013)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609600"/>
            <a:ext cx="7839367" cy="1467644"/>
          </a:xfrm>
        </p:spPr>
      </p:pic>
      <p:pic>
        <p:nvPicPr>
          <p:cNvPr id="5" name="Picture 4" descr="Vevo_logo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429000"/>
            <a:ext cx="8686800" cy="217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2362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Vevo's</a:t>
            </a:r>
            <a:r>
              <a:rPr lang="en-US" b="1" dirty="0" smtClean="0"/>
              <a:t> original </a:t>
            </a:r>
            <a:r>
              <a:rPr lang="en-US" b="1" dirty="0" err="1" smtClean="0"/>
              <a:t>wordmark</a:t>
            </a:r>
            <a:r>
              <a:rPr lang="en-US" b="1" dirty="0" smtClean="0"/>
              <a:t>, used from December 2009 until March 2013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00200" y="6019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Vevo's</a:t>
            </a:r>
            <a:r>
              <a:rPr lang="en-US" b="1" dirty="0" smtClean="0"/>
              <a:t> second logo, used from March 2013 until July 2016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Vevo</a:t>
            </a:r>
            <a:r>
              <a:rPr lang="en-US" dirty="0" smtClean="0">
                <a:solidFill>
                  <a:schemeClr val="bg1"/>
                </a:solidFill>
              </a:rPr>
              <a:t> launched </a:t>
            </a:r>
            <a:r>
              <a:rPr lang="en-US" dirty="0" err="1" smtClean="0">
                <a:solidFill>
                  <a:schemeClr val="bg1"/>
                </a:solidFill>
              </a:rPr>
              <a:t>Vevo</a:t>
            </a:r>
            <a:r>
              <a:rPr lang="en-US" dirty="0" smtClean="0">
                <a:solidFill>
                  <a:schemeClr val="bg1"/>
                </a:solidFill>
              </a:rPr>
              <a:t> TV, internet television channel running 24 hours a day, featuring blocks of music videos and specials. </a:t>
            </a:r>
            <a:r>
              <a:rPr lang="pl-PL" dirty="0" smtClean="0">
                <a:solidFill>
                  <a:schemeClr val="bg1"/>
                </a:solidFill>
              </a:rPr>
              <a:t>However, t</a:t>
            </a:r>
            <a:r>
              <a:rPr lang="en-US" dirty="0" smtClean="0">
                <a:solidFill>
                  <a:schemeClr val="bg1"/>
                </a:solidFill>
              </a:rPr>
              <a:t>he </a:t>
            </a:r>
            <a:r>
              <a:rPr lang="en-US" dirty="0" smtClean="0">
                <a:solidFill>
                  <a:schemeClr val="bg1"/>
                </a:solidFill>
              </a:rPr>
              <a:t>channel was only available to viewers in North America and </a:t>
            </a:r>
            <a:r>
              <a:rPr lang="en-US" dirty="0" smtClean="0">
                <a:solidFill>
                  <a:schemeClr val="bg1"/>
                </a:solidFill>
              </a:rPr>
              <a:t>Germany</a:t>
            </a:r>
            <a:r>
              <a:rPr lang="pl-PL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Vevo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had planned launches in other </a:t>
            </a:r>
            <a:r>
              <a:rPr lang="en-US" dirty="0" smtClean="0">
                <a:solidFill>
                  <a:schemeClr val="bg1"/>
                </a:solidFill>
              </a:rPr>
              <a:t>countries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1506" name="Picture 2" descr="Vaizdo rezultatas pagal uÅ¾klausÄ âvevo tvâ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886200"/>
            <a:ext cx="4643040" cy="2619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After revamping its website, </a:t>
            </a:r>
            <a:r>
              <a:rPr lang="en-US" dirty="0" err="1" smtClean="0">
                <a:solidFill>
                  <a:schemeClr val="bg1"/>
                </a:solidFill>
              </a:rPr>
              <a:t>Vevo</a:t>
            </a:r>
            <a:r>
              <a:rPr lang="en-US" dirty="0" smtClean="0">
                <a:solidFill>
                  <a:schemeClr val="bg1"/>
                </a:solidFill>
              </a:rPr>
              <a:t> TV later branched off into three separate networks: Hits, Flow (hip hop and R&amp;B), and Nashville (country music).</a:t>
            </a:r>
            <a:endParaRPr lang="en-US" dirty="0"/>
          </a:p>
        </p:txBody>
      </p:sp>
      <p:pic>
        <p:nvPicPr>
          <p:cNvPr id="22532" name="Picture 4" descr="SusijÄs vaizd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14600"/>
            <a:ext cx="4220464" cy="2362200"/>
          </a:xfrm>
          <a:prstGeom prst="rect">
            <a:avLst/>
          </a:prstGeom>
          <a:noFill/>
        </p:spPr>
      </p:pic>
      <p:pic>
        <p:nvPicPr>
          <p:cNvPr id="22534" name="Picture 6" descr="SusijÄs vaizd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514600"/>
            <a:ext cx="4267200" cy="2388358"/>
          </a:xfrm>
          <a:prstGeom prst="rect">
            <a:avLst/>
          </a:prstGeom>
          <a:noFill/>
        </p:spPr>
      </p:pic>
      <p:pic>
        <p:nvPicPr>
          <p:cNvPr id="22530" name="Picture 2" descr="Vaizdo rezultatas pagal uÅ¾klausÄ âvevo tv nashvilleâ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495800"/>
            <a:ext cx="3948176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525963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err="1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Vevo</a:t>
            </a:r>
            <a:r>
              <a:rPr lang="en-US" dirty="0" smtClean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 is available in Australia, Brazil, Canada, France, Germany, Ireland, Italy, Mexico, the Netherlands, New Zealand, Poland, Spain, the United Kingdom, and the United States.</a:t>
            </a:r>
            <a:endParaRPr lang="en-US" sz="2800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23554" name="Picture 2" descr="Vaizdo rezultatas pagal uÅ¾klausÄ âvevoâ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505200"/>
            <a:ext cx="7086600" cy="2988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Vevo_Reco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911600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200" y="457200"/>
            <a:ext cx="426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/>
                <a:ea typeface="Times New Roman"/>
              </a:rPr>
              <a:t>The 24-Hour </a:t>
            </a:r>
            <a:r>
              <a:rPr lang="en-US" sz="2400" dirty="0" err="1" smtClean="0">
                <a:solidFill>
                  <a:schemeClr val="bg1"/>
                </a:solidFill>
                <a:latin typeface="Arial"/>
                <a:ea typeface="Times New Roman"/>
              </a:rPr>
              <a:t>Vevo</a:t>
            </a:r>
            <a:r>
              <a:rPr lang="en-US" sz="2400" dirty="0" smtClean="0">
                <a:solidFill>
                  <a:schemeClr val="bg1"/>
                </a:solidFill>
                <a:latin typeface="Arial"/>
                <a:ea typeface="Times New Roman"/>
              </a:rPr>
              <a:t> Record, commonly referred to as the </a:t>
            </a:r>
            <a:r>
              <a:rPr lang="en-US" sz="2400" dirty="0" err="1" smtClean="0">
                <a:solidFill>
                  <a:schemeClr val="bg1"/>
                </a:solidFill>
                <a:latin typeface="Arial"/>
                <a:ea typeface="Times New Roman"/>
              </a:rPr>
              <a:t>Vevo</a:t>
            </a:r>
            <a:r>
              <a:rPr lang="en-US" sz="2400" dirty="0" smtClean="0">
                <a:solidFill>
                  <a:schemeClr val="bg1"/>
                </a:solidFill>
                <a:latin typeface="Arial"/>
                <a:ea typeface="Times New Roman"/>
              </a:rPr>
              <a:t> Record, is the record for the most views a music video associated with </a:t>
            </a:r>
            <a:r>
              <a:rPr lang="en-US" sz="2400" dirty="0" err="1" smtClean="0">
                <a:solidFill>
                  <a:schemeClr val="bg1"/>
                </a:solidFill>
                <a:latin typeface="Arial"/>
                <a:ea typeface="Times New Roman"/>
              </a:rPr>
              <a:t>Vevo</a:t>
            </a:r>
            <a:r>
              <a:rPr lang="en-US" sz="2400" dirty="0" smtClean="0">
                <a:solidFill>
                  <a:schemeClr val="bg1"/>
                </a:solidFill>
                <a:latin typeface="Arial"/>
                <a:ea typeface="Times New Roman"/>
              </a:rPr>
              <a:t> has received within 24 hours of its release.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3886200"/>
            <a:ext cx="4495800" cy="236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solidFill>
                  <a:schemeClr val="bg1"/>
                </a:solidFill>
                <a:latin typeface="Arial"/>
                <a:ea typeface="Times New Roman"/>
              </a:rPr>
              <a:t>    </a:t>
            </a:r>
            <a:r>
              <a:rPr lang="en-US" sz="2400" dirty="0" smtClean="0">
                <a:solidFill>
                  <a:schemeClr val="bg1"/>
                </a:solidFill>
                <a:latin typeface="Arial"/>
                <a:ea typeface="Times New Roman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Arial"/>
                <a:ea typeface="Times New Roman"/>
              </a:rPr>
              <a:t>video that currently holds this record is "Look What You Made Me Do" by Taylor Swift with 43.2 million views.</a:t>
            </a:r>
            <a:endParaRPr lang="en-US" sz="2400" dirty="0"/>
          </a:p>
        </p:txBody>
      </p:sp>
      <p:pic>
        <p:nvPicPr>
          <p:cNvPr id="1026" name="Picture 2" descr="Vaizdo rezultatas pagal uÅ¾klausÄ âlook what you made me doâ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733800"/>
            <a:ext cx="4334933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lS70y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4336955" cy="243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5814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The Top </a:t>
            </a:r>
            <a:r>
              <a:rPr lang="en-US" sz="2000" b="1" dirty="0" smtClean="0">
                <a:solidFill>
                  <a:schemeClr val="bg1"/>
                </a:solidFill>
              </a:rPr>
              <a:t>5</a:t>
            </a:r>
            <a:r>
              <a:rPr lang="pl-PL" sz="2000" b="1" dirty="0" smtClean="0">
                <a:solidFill>
                  <a:schemeClr val="bg1"/>
                </a:solidFill>
              </a:rPr>
              <a:t>: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9458" name="Picture 2" descr="Vaizdo rezultatas pagal uÅ¾klausÄ ârihannaâ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876800"/>
            <a:ext cx="2590800" cy="1725859"/>
          </a:xfrm>
          <a:prstGeom prst="rect">
            <a:avLst/>
          </a:prstGeom>
          <a:noFill/>
        </p:spPr>
      </p:pic>
      <p:pic>
        <p:nvPicPr>
          <p:cNvPr id="19460" name="Picture 4" descr="Vaizdo rezultatas pagal uÅ¾klausÄ âbeyonceâ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419600"/>
            <a:ext cx="2209800" cy="2209800"/>
          </a:xfrm>
          <a:prstGeom prst="rect">
            <a:avLst/>
          </a:prstGeom>
          <a:noFill/>
        </p:spPr>
      </p:pic>
      <p:pic>
        <p:nvPicPr>
          <p:cNvPr id="19462" name="Picture 6" descr="Vaizdo rezultatas pagal uÅ¾klausÄ âtaylor swiftâ"/>
          <p:cNvPicPr>
            <a:picLocks noChangeAspect="1" noChangeArrowheads="1"/>
          </p:cNvPicPr>
          <p:nvPr/>
        </p:nvPicPr>
        <p:blipFill>
          <a:blip r:embed="rId5"/>
          <a:srcRect l="3035" r="8950"/>
          <a:stretch>
            <a:fillRect/>
          </a:stretch>
        </p:blipFill>
        <p:spPr bwMode="auto">
          <a:xfrm>
            <a:off x="2286000" y="3657600"/>
            <a:ext cx="2209800" cy="1676400"/>
          </a:xfrm>
          <a:prstGeom prst="rect">
            <a:avLst/>
          </a:prstGeom>
          <a:noFill/>
        </p:spPr>
      </p:pic>
      <p:pic>
        <p:nvPicPr>
          <p:cNvPr id="19464" name="Picture 8" descr="Vaizdo rezultatas pagal uÅ¾klausÄ âeminemâ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4648200"/>
            <a:ext cx="2028825" cy="2028825"/>
          </a:xfrm>
          <a:prstGeom prst="rect">
            <a:avLst/>
          </a:prstGeom>
          <a:noFill/>
        </p:spPr>
      </p:pic>
      <p:pic>
        <p:nvPicPr>
          <p:cNvPr id="19466" name="Picture 10" descr="Vaizdo rezultatas pagal uÅ¾klausÄ âjustin bieberâ"/>
          <p:cNvPicPr>
            <a:picLocks noChangeAspect="1" noChangeArrowheads="1"/>
          </p:cNvPicPr>
          <p:nvPr/>
        </p:nvPicPr>
        <p:blipFill>
          <a:blip r:embed="rId7"/>
          <a:srcRect b="20588"/>
          <a:stretch>
            <a:fillRect/>
          </a:stretch>
        </p:blipFill>
        <p:spPr bwMode="auto">
          <a:xfrm>
            <a:off x="5486400" y="3352800"/>
            <a:ext cx="1727200" cy="2057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800600" y="304800"/>
            <a:ext cx="3733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Vevo</a:t>
            </a:r>
            <a:r>
              <a:rPr lang="en-US" sz="2000" dirty="0" smtClean="0">
                <a:solidFill>
                  <a:schemeClr val="bg1"/>
                </a:solidFill>
              </a:rPr>
              <a:t> Certified Award honors artists with over 100 million views on </a:t>
            </a:r>
            <a:r>
              <a:rPr lang="en-US" sz="2000" dirty="0" err="1" smtClean="0">
                <a:solidFill>
                  <a:schemeClr val="bg1"/>
                </a:solidFill>
              </a:rPr>
              <a:t>Vevo</a:t>
            </a:r>
            <a:r>
              <a:rPr lang="en-US" sz="2000" dirty="0" smtClean="0">
                <a:solidFill>
                  <a:schemeClr val="bg1"/>
                </a:solidFill>
              </a:rPr>
              <a:t> and its partners (including YouTube) through special features on the </a:t>
            </a:r>
            <a:r>
              <a:rPr lang="en-US" sz="2000" dirty="0" err="1" smtClean="0">
                <a:solidFill>
                  <a:schemeClr val="bg1"/>
                </a:solidFill>
              </a:rPr>
              <a:t>Vevo</a:t>
            </a:r>
            <a:r>
              <a:rPr lang="en-US" sz="2000" dirty="0" smtClean="0">
                <a:solidFill>
                  <a:schemeClr val="bg1"/>
                </a:solidFill>
              </a:rPr>
              <a:t> website. It was launched in June 2012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278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Contents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Windows User</cp:lastModifiedBy>
  <cp:revision>10</cp:revision>
  <dcterms:created xsi:type="dcterms:W3CDTF">2006-08-16T00:00:00Z</dcterms:created>
  <dcterms:modified xsi:type="dcterms:W3CDTF">2018-05-26T09:49:08Z</dcterms:modified>
</cp:coreProperties>
</file>