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62" r:id="rId3"/>
    <p:sldId id="257" r:id="rId4"/>
    <p:sldId id="260" r:id="rId5"/>
    <p:sldId id="258" r:id="rId6"/>
    <p:sldId id="259" r:id="rId7"/>
    <p:sldId id="261" r:id="rId8"/>
    <p:sldId id="263" r:id="rId9"/>
  </p:sldIdLst>
  <p:sldSz cx="9144000" cy="5143500" type="screen16x9"/>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1236" y="-348"/>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1597820"/>
            <a:ext cx="7772400" cy="1102519"/>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447A118-29F6-4F91-81D7-5E039DC14311}" type="datetimeFigureOut">
              <a:rPr lang="pl-PL" smtClean="0"/>
              <a:pPr/>
              <a:t>26.05.2018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052C104-9DF7-4DF8-BF94-A8A48ECA849F}"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447A118-29F6-4F91-81D7-5E039DC14311}" type="datetimeFigureOut">
              <a:rPr lang="pl-PL" smtClean="0"/>
              <a:pPr/>
              <a:t>26.05.2018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052C104-9DF7-4DF8-BF94-A8A48ECA849F}"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154782"/>
            <a:ext cx="2057400" cy="329088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154782"/>
            <a:ext cx="6019800" cy="329088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447A118-29F6-4F91-81D7-5E039DC14311}" type="datetimeFigureOut">
              <a:rPr lang="pl-PL" smtClean="0"/>
              <a:pPr/>
              <a:t>26.05.2018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052C104-9DF7-4DF8-BF94-A8A48ECA849F}"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447A118-29F6-4F91-81D7-5E039DC14311}" type="datetimeFigureOut">
              <a:rPr lang="pl-PL" smtClean="0"/>
              <a:pPr/>
              <a:t>26.05.2018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052C104-9DF7-4DF8-BF94-A8A48ECA849F}"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3305176"/>
            <a:ext cx="7772400" cy="1021556"/>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447A118-29F6-4F91-81D7-5E039DC14311}" type="datetimeFigureOut">
              <a:rPr lang="pl-PL" smtClean="0"/>
              <a:pPr/>
              <a:t>26.05.2018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052C104-9DF7-4DF8-BF94-A8A48ECA849F}"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447A118-29F6-4F91-81D7-5E039DC14311}" type="datetimeFigureOut">
              <a:rPr lang="pl-PL" smtClean="0"/>
              <a:pPr/>
              <a:t>26.05.2018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052C104-9DF7-4DF8-BF94-A8A48ECA849F}"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05979"/>
            <a:ext cx="8229600" cy="85725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447A118-29F6-4F91-81D7-5E039DC14311}" type="datetimeFigureOut">
              <a:rPr lang="pl-PL" smtClean="0"/>
              <a:pPr/>
              <a:t>26.05.2018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052C104-9DF7-4DF8-BF94-A8A48ECA849F}"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447A118-29F6-4F91-81D7-5E039DC14311}" type="datetimeFigureOut">
              <a:rPr lang="pl-PL" smtClean="0"/>
              <a:pPr/>
              <a:t>26.05.2018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052C104-9DF7-4DF8-BF94-A8A48ECA849F}"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447A118-29F6-4F91-81D7-5E039DC14311}" type="datetimeFigureOut">
              <a:rPr lang="pl-PL" smtClean="0"/>
              <a:pPr/>
              <a:t>26.05.2018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052C104-9DF7-4DF8-BF94-A8A48ECA849F}"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3" y="204787"/>
            <a:ext cx="3008313" cy="871538"/>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447A118-29F6-4F91-81D7-5E039DC14311}" type="datetimeFigureOut">
              <a:rPr lang="pl-PL" smtClean="0"/>
              <a:pPr/>
              <a:t>26.05.2018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052C104-9DF7-4DF8-BF94-A8A48ECA849F}"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3600451"/>
            <a:ext cx="5486400" cy="425054"/>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447A118-29F6-4F91-81D7-5E039DC14311}" type="datetimeFigureOut">
              <a:rPr lang="pl-PL" smtClean="0"/>
              <a:pPr/>
              <a:t>26.05.2018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052C104-9DF7-4DF8-BF94-A8A48ECA849F}"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447A118-29F6-4F91-81D7-5E039DC14311}" type="datetimeFigureOut">
              <a:rPr lang="pl-PL" smtClean="0"/>
              <a:pPr/>
              <a:t>26.05.2018</a:t>
            </a:fld>
            <a:endParaRPr lang="pl-PL"/>
          </a:p>
        </p:txBody>
      </p:sp>
      <p:sp>
        <p:nvSpPr>
          <p:cNvPr id="5" name="Symbol zastępczy stopki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052C104-9DF7-4DF8-BF94-A8A48ECA849F}"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Znalezione obrazy dla zapytania tidal"/>
          <p:cNvPicPr>
            <a:picLocks noChangeAspect="1" noChangeArrowheads="1"/>
          </p:cNvPicPr>
          <p:nvPr/>
        </p:nvPicPr>
        <p:blipFill>
          <a:blip r:embed="rId2"/>
          <a:srcRect/>
          <a:stretch>
            <a:fillRect/>
          </a:stretch>
        </p:blipFill>
        <p:spPr bwMode="auto">
          <a:xfrm>
            <a:off x="-571536" y="2"/>
            <a:ext cx="10255250" cy="535781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643174" y="142858"/>
            <a:ext cx="3643338" cy="769441"/>
          </a:xfrm>
          <a:prstGeom prst="rect">
            <a:avLst/>
          </a:prstGeom>
          <a:noFill/>
        </p:spPr>
        <p:txBody>
          <a:bodyPr wrap="square" rtlCol="0">
            <a:spAutoFit/>
          </a:bodyPr>
          <a:lstStyle/>
          <a:p>
            <a:r>
              <a:rPr lang="pl-PL" sz="4400" b="1" dirty="0" smtClean="0">
                <a:solidFill>
                  <a:schemeClr val="bg1"/>
                </a:solidFill>
              </a:rPr>
              <a:t>WHAT </a:t>
            </a:r>
            <a:r>
              <a:rPr lang="pl-PL" sz="4400" b="1" dirty="0" smtClean="0">
                <a:solidFill>
                  <a:schemeClr val="accent5">
                    <a:lumMod val="60000"/>
                    <a:lumOff val="40000"/>
                  </a:schemeClr>
                </a:solidFill>
              </a:rPr>
              <a:t>IS</a:t>
            </a:r>
            <a:r>
              <a:rPr lang="pl-PL" sz="4400" b="1" dirty="0" smtClean="0">
                <a:solidFill>
                  <a:schemeClr val="bg1"/>
                </a:solidFill>
              </a:rPr>
              <a:t> THIS?</a:t>
            </a:r>
            <a:endParaRPr lang="pl-PL" sz="4400" b="1" dirty="0">
              <a:solidFill>
                <a:schemeClr val="bg1"/>
              </a:solidFill>
            </a:endParaRPr>
          </a:p>
        </p:txBody>
      </p:sp>
      <p:sp>
        <p:nvSpPr>
          <p:cNvPr id="3" name="Prostokąt 2"/>
          <p:cNvSpPr/>
          <p:nvPr/>
        </p:nvSpPr>
        <p:spPr>
          <a:xfrm>
            <a:off x="428596" y="857238"/>
            <a:ext cx="8215370" cy="2308324"/>
          </a:xfrm>
          <a:prstGeom prst="rect">
            <a:avLst/>
          </a:prstGeom>
        </p:spPr>
        <p:txBody>
          <a:bodyPr wrap="square">
            <a:spAutoFit/>
          </a:bodyPr>
          <a:lstStyle/>
          <a:p>
            <a:r>
              <a:rPr lang="en-US" dirty="0" smtClean="0">
                <a:solidFill>
                  <a:schemeClr val="bg1"/>
                </a:solidFill>
              </a:rPr>
              <a:t>Tidal </a:t>
            </a:r>
            <a:r>
              <a:rPr lang="en-US" dirty="0" smtClean="0">
                <a:solidFill>
                  <a:schemeClr val="bg1"/>
                </a:solidFill>
              </a:rPr>
              <a:t>started in early 2015, as a descendant of </a:t>
            </a:r>
            <a:r>
              <a:rPr lang="en-US" dirty="0" err="1" smtClean="0">
                <a:solidFill>
                  <a:schemeClr val="bg1"/>
                </a:solidFill>
              </a:rPr>
              <a:t>WiMP</a:t>
            </a:r>
            <a:r>
              <a:rPr lang="en-US" dirty="0" smtClean="0">
                <a:solidFill>
                  <a:schemeClr val="bg1"/>
                </a:solidFill>
              </a:rPr>
              <a:t> combined with the strength of Jay-Z - an American rapper, multimillionaire and businessman. At the time of the uprising, the service tried to prove that it is created by artists who receive remuneration. It was a rebellion against the free version of </a:t>
            </a:r>
            <a:r>
              <a:rPr lang="en-US" dirty="0" err="1" smtClean="0">
                <a:solidFill>
                  <a:schemeClr val="bg1"/>
                </a:solidFill>
              </a:rPr>
              <a:t>Spotify</a:t>
            </a:r>
            <a:r>
              <a:rPr lang="en-US" dirty="0" smtClean="0">
                <a:solidFill>
                  <a:schemeClr val="bg1"/>
                </a:solidFill>
              </a:rPr>
              <a:t>, where it is enough to listen to commercials to have access to the entire music collection. For an ordinary user Tidal is primarily a music service, very similar to the already known </a:t>
            </a:r>
            <a:r>
              <a:rPr lang="en-US" dirty="0" err="1" smtClean="0">
                <a:solidFill>
                  <a:schemeClr val="bg1"/>
                </a:solidFill>
              </a:rPr>
              <a:t>Spotify</a:t>
            </a:r>
            <a:r>
              <a:rPr lang="en-US" dirty="0" smtClean="0">
                <a:solidFill>
                  <a:schemeClr val="bg1"/>
                </a:solidFill>
              </a:rPr>
              <a:t>, or </a:t>
            </a:r>
            <a:r>
              <a:rPr lang="en-US" dirty="0" err="1" smtClean="0">
                <a:solidFill>
                  <a:schemeClr val="bg1"/>
                </a:solidFill>
              </a:rPr>
              <a:t>Deezer</a:t>
            </a:r>
            <a:r>
              <a:rPr lang="en-US" dirty="0" smtClean="0">
                <a:solidFill>
                  <a:schemeClr val="bg1"/>
                </a:solidFill>
              </a:rPr>
              <a:t>, or Apple Music. </a:t>
            </a:r>
            <a:br>
              <a:rPr lang="en-US" dirty="0" smtClean="0">
                <a:solidFill>
                  <a:schemeClr val="bg1"/>
                </a:solidFill>
              </a:rPr>
            </a:br>
            <a:endParaRPr lang="pl-PL" dirty="0">
              <a:solidFill>
                <a:schemeClr val="bg1"/>
              </a:solidFill>
            </a:endParaRPr>
          </a:p>
        </p:txBody>
      </p:sp>
      <p:pic>
        <p:nvPicPr>
          <p:cNvPr id="19458" name="Picture 2"/>
          <p:cNvPicPr>
            <a:picLocks noChangeAspect="1" noChangeArrowheads="1"/>
          </p:cNvPicPr>
          <p:nvPr/>
        </p:nvPicPr>
        <p:blipFill>
          <a:blip r:embed="rId2"/>
          <a:srcRect/>
          <a:stretch>
            <a:fillRect/>
          </a:stretch>
        </p:blipFill>
        <p:spPr bwMode="auto">
          <a:xfrm>
            <a:off x="3500430" y="2786064"/>
            <a:ext cx="3643338" cy="193303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3571868" y="142858"/>
            <a:ext cx="3643338" cy="769441"/>
          </a:xfrm>
          <a:prstGeom prst="rect">
            <a:avLst/>
          </a:prstGeom>
          <a:noFill/>
        </p:spPr>
        <p:txBody>
          <a:bodyPr wrap="square" rtlCol="0">
            <a:spAutoFit/>
          </a:bodyPr>
          <a:lstStyle/>
          <a:p>
            <a:r>
              <a:rPr lang="pl-PL" sz="4400" b="1" dirty="0" smtClean="0">
                <a:solidFill>
                  <a:schemeClr val="bg1"/>
                </a:solidFill>
              </a:rPr>
              <a:t>FEATURES</a:t>
            </a:r>
            <a:endParaRPr lang="pl-PL" sz="4400" b="1" dirty="0">
              <a:solidFill>
                <a:schemeClr val="bg1"/>
              </a:solidFill>
            </a:endParaRPr>
          </a:p>
        </p:txBody>
      </p:sp>
      <p:sp>
        <p:nvSpPr>
          <p:cNvPr id="5" name="Prostokąt 4"/>
          <p:cNvSpPr/>
          <p:nvPr/>
        </p:nvSpPr>
        <p:spPr>
          <a:xfrm>
            <a:off x="2643174" y="714362"/>
            <a:ext cx="6143668" cy="1477328"/>
          </a:xfrm>
          <a:prstGeom prst="rect">
            <a:avLst/>
          </a:prstGeom>
        </p:spPr>
        <p:txBody>
          <a:bodyPr wrap="square">
            <a:spAutoFit/>
          </a:bodyPr>
          <a:lstStyle/>
          <a:p>
            <a:pPr fontAlgn="base"/>
            <a:r>
              <a:rPr lang="en-US" b="1" dirty="0" smtClean="0">
                <a:solidFill>
                  <a:schemeClr val="accent5">
                    <a:lumMod val="60000"/>
                    <a:lumOff val="40000"/>
                  </a:schemeClr>
                </a:solidFill>
              </a:rPr>
              <a:t>40 million songs</a:t>
            </a:r>
          </a:p>
          <a:p>
            <a:pPr fontAlgn="base"/>
            <a:r>
              <a:rPr lang="en-US" dirty="0" smtClean="0">
                <a:solidFill>
                  <a:schemeClr val="bg1"/>
                </a:solidFill>
              </a:rPr>
              <a:t>TIDAL has over 40 million songs in our catalog and over 130,000 high quality videos, offering passionate music fans both a premium and high fidelity CD sound quality, along with high resolution video.</a:t>
            </a:r>
            <a:endParaRPr lang="en-US" dirty="0">
              <a:solidFill>
                <a:schemeClr val="bg1"/>
              </a:solidFill>
            </a:endParaRPr>
          </a:p>
        </p:txBody>
      </p:sp>
      <p:pic>
        <p:nvPicPr>
          <p:cNvPr id="1028" name="Picture 4" descr="https://is3-ssl.mzstatic.com/image/thumb/Purple118/v4/2a/4a/2a/2a4a2af6-eb4a-4913-47b4-ee76df5409e7/pr_source.png/460x0w.jpg"/>
          <p:cNvPicPr>
            <a:picLocks noChangeAspect="1" noChangeArrowheads="1"/>
          </p:cNvPicPr>
          <p:nvPr/>
        </p:nvPicPr>
        <p:blipFill>
          <a:blip r:embed="rId2"/>
          <a:srcRect/>
          <a:stretch>
            <a:fillRect/>
          </a:stretch>
        </p:blipFill>
        <p:spPr bwMode="auto">
          <a:xfrm>
            <a:off x="500034" y="571486"/>
            <a:ext cx="1781638" cy="3857634"/>
          </a:xfrm>
          <a:prstGeom prst="rect">
            <a:avLst/>
          </a:prstGeom>
          <a:noFill/>
        </p:spPr>
      </p:pic>
      <p:sp>
        <p:nvSpPr>
          <p:cNvPr id="9" name="Prostokąt 8"/>
          <p:cNvSpPr/>
          <p:nvPr/>
        </p:nvSpPr>
        <p:spPr>
          <a:xfrm>
            <a:off x="2643174" y="3643320"/>
            <a:ext cx="5929354" cy="646331"/>
          </a:xfrm>
          <a:prstGeom prst="rect">
            <a:avLst/>
          </a:prstGeom>
        </p:spPr>
        <p:txBody>
          <a:bodyPr wrap="square">
            <a:spAutoFit/>
          </a:bodyPr>
          <a:lstStyle/>
          <a:p>
            <a:r>
              <a:rPr lang="en-US" b="1" dirty="0" smtClean="0">
                <a:solidFill>
                  <a:schemeClr val="accent5">
                    <a:lumMod val="60000"/>
                    <a:lumOff val="40000"/>
                  </a:schemeClr>
                </a:solidFill>
              </a:rPr>
              <a:t>Stories behind the music</a:t>
            </a:r>
            <a:r>
              <a:rPr lang="en-US" dirty="0" smtClean="0">
                <a:solidFill>
                  <a:schemeClr val="bg1"/>
                </a:solidFill>
              </a:rPr>
              <a:t/>
            </a:r>
            <a:br>
              <a:rPr lang="en-US" dirty="0" smtClean="0">
                <a:solidFill>
                  <a:schemeClr val="bg1"/>
                </a:solidFill>
              </a:rPr>
            </a:br>
            <a:r>
              <a:rPr lang="en-US" dirty="0" smtClean="0">
                <a:solidFill>
                  <a:schemeClr val="bg1"/>
                </a:solidFill>
              </a:rPr>
              <a:t>Read our integrated music articles, features and interviews.</a:t>
            </a:r>
            <a:endParaRPr lang="pl-PL" dirty="0">
              <a:solidFill>
                <a:schemeClr val="bg1"/>
              </a:solidFill>
            </a:endParaRPr>
          </a:p>
        </p:txBody>
      </p:sp>
      <p:sp>
        <p:nvSpPr>
          <p:cNvPr id="10" name="Prostokąt 9"/>
          <p:cNvSpPr/>
          <p:nvPr/>
        </p:nvSpPr>
        <p:spPr>
          <a:xfrm>
            <a:off x="2643174" y="2285998"/>
            <a:ext cx="5143536" cy="1200329"/>
          </a:xfrm>
          <a:prstGeom prst="rect">
            <a:avLst/>
          </a:prstGeom>
        </p:spPr>
        <p:txBody>
          <a:bodyPr wrap="square">
            <a:spAutoFit/>
          </a:bodyPr>
          <a:lstStyle/>
          <a:p>
            <a:r>
              <a:rPr lang="en-US" b="1" dirty="0" smtClean="0">
                <a:solidFill>
                  <a:schemeClr val="accent5">
                    <a:lumMod val="60000"/>
                    <a:lumOff val="40000"/>
                  </a:schemeClr>
                </a:solidFill>
              </a:rPr>
              <a:t>Favorites</a:t>
            </a:r>
            <a:r>
              <a:rPr lang="en-US" dirty="0" smtClean="0">
                <a:solidFill>
                  <a:schemeClr val="bg1"/>
                </a:solidFill>
              </a:rPr>
              <a:t/>
            </a:r>
            <a:br>
              <a:rPr lang="en-US" dirty="0" smtClean="0">
                <a:solidFill>
                  <a:schemeClr val="bg1"/>
                </a:solidFill>
              </a:rPr>
            </a:br>
            <a:r>
              <a:rPr lang="en-US" dirty="0" smtClean="0">
                <a:solidFill>
                  <a:schemeClr val="bg1"/>
                </a:solidFill>
              </a:rPr>
              <a:t>Build your personal music collection simply by marking albums, artists, tracks and playlists as your favorite.</a:t>
            </a:r>
            <a:endParaRPr lang="pl-PL"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3"/>
          <p:cNvPicPr>
            <a:picLocks noChangeAspect="1" noChangeArrowheads="1"/>
          </p:cNvPicPr>
          <p:nvPr/>
        </p:nvPicPr>
        <p:blipFill>
          <a:blip r:embed="rId2"/>
          <a:srcRect/>
          <a:stretch>
            <a:fillRect/>
          </a:stretch>
        </p:blipFill>
        <p:spPr bwMode="auto">
          <a:xfrm>
            <a:off x="6286512" y="357172"/>
            <a:ext cx="2368461" cy="4214842"/>
          </a:xfrm>
          <a:prstGeom prst="rect">
            <a:avLst/>
          </a:prstGeom>
          <a:noFill/>
          <a:ln w="9525">
            <a:noFill/>
            <a:miter lim="800000"/>
            <a:headEnd/>
            <a:tailEnd/>
          </a:ln>
          <a:effectLst/>
        </p:spPr>
      </p:pic>
      <p:sp>
        <p:nvSpPr>
          <p:cNvPr id="4" name="Prostokąt 3"/>
          <p:cNvSpPr/>
          <p:nvPr/>
        </p:nvSpPr>
        <p:spPr>
          <a:xfrm>
            <a:off x="428596" y="285734"/>
            <a:ext cx="5286412" cy="1754326"/>
          </a:xfrm>
          <a:prstGeom prst="rect">
            <a:avLst/>
          </a:prstGeom>
        </p:spPr>
        <p:txBody>
          <a:bodyPr wrap="square">
            <a:spAutoFit/>
          </a:bodyPr>
          <a:lstStyle/>
          <a:p>
            <a:pPr fontAlgn="base"/>
            <a:r>
              <a:rPr lang="en-US" b="1" dirty="0" smtClean="0">
                <a:solidFill>
                  <a:schemeClr val="accent5">
                    <a:lumMod val="60000"/>
                    <a:lumOff val="40000"/>
                  </a:schemeClr>
                </a:solidFill>
              </a:rPr>
              <a:t>Network Players</a:t>
            </a:r>
          </a:p>
          <a:p>
            <a:pPr fontAlgn="base"/>
            <a:r>
              <a:rPr lang="en-US" dirty="0" smtClean="0">
                <a:solidFill>
                  <a:schemeClr val="bg1"/>
                </a:solidFill>
              </a:rPr>
              <a:t>TIDAL works on a wide array of network players, enabling hassle-free setup and high quality streaming on brands such as </a:t>
            </a:r>
            <a:r>
              <a:rPr lang="en-US" dirty="0" err="1" smtClean="0">
                <a:solidFill>
                  <a:schemeClr val="bg1"/>
                </a:solidFill>
              </a:rPr>
              <a:t>Sonos</a:t>
            </a:r>
            <a:r>
              <a:rPr lang="en-US" dirty="0" smtClean="0">
                <a:solidFill>
                  <a:schemeClr val="bg1"/>
                </a:solidFill>
              </a:rPr>
              <a:t>, </a:t>
            </a:r>
            <a:r>
              <a:rPr lang="en-US" dirty="0" err="1" smtClean="0">
                <a:solidFill>
                  <a:schemeClr val="bg1"/>
                </a:solidFill>
              </a:rPr>
              <a:t>Naim</a:t>
            </a:r>
            <a:r>
              <a:rPr lang="en-US" dirty="0" smtClean="0">
                <a:solidFill>
                  <a:schemeClr val="bg1"/>
                </a:solidFill>
              </a:rPr>
              <a:t>, Linn, </a:t>
            </a:r>
            <a:r>
              <a:rPr lang="en-US" dirty="0" err="1" smtClean="0">
                <a:solidFill>
                  <a:schemeClr val="bg1"/>
                </a:solidFill>
              </a:rPr>
              <a:t>Oppo</a:t>
            </a:r>
            <a:r>
              <a:rPr lang="en-US" dirty="0" smtClean="0">
                <a:solidFill>
                  <a:schemeClr val="bg1"/>
                </a:solidFill>
              </a:rPr>
              <a:t>, </a:t>
            </a:r>
            <a:r>
              <a:rPr lang="en-US" dirty="0" err="1" smtClean="0">
                <a:solidFill>
                  <a:schemeClr val="bg1"/>
                </a:solidFill>
              </a:rPr>
              <a:t>Denon</a:t>
            </a:r>
            <a:r>
              <a:rPr lang="en-US" dirty="0" smtClean="0">
                <a:solidFill>
                  <a:schemeClr val="bg1"/>
                </a:solidFill>
              </a:rPr>
              <a:t>, </a:t>
            </a:r>
            <a:r>
              <a:rPr lang="en-US" dirty="0" err="1" smtClean="0">
                <a:solidFill>
                  <a:schemeClr val="bg1"/>
                </a:solidFill>
              </a:rPr>
              <a:t>Bluesound</a:t>
            </a:r>
            <a:r>
              <a:rPr lang="en-US" dirty="0" smtClean="0">
                <a:solidFill>
                  <a:schemeClr val="bg1"/>
                </a:solidFill>
              </a:rPr>
              <a:t>, </a:t>
            </a:r>
            <a:r>
              <a:rPr lang="en-US" dirty="0" err="1" smtClean="0">
                <a:solidFill>
                  <a:schemeClr val="bg1"/>
                </a:solidFill>
              </a:rPr>
              <a:t>Devialet</a:t>
            </a:r>
            <a:r>
              <a:rPr lang="en-US" dirty="0" smtClean="0">
                <a:solidFill>
                  <a:schemeClr val="bg1"/>
                </a:solidFill>
              </a:rPr>
              <a:t>, Meridian, Harman </a:t>
            </a:r>
            <a:r>
              <a:rPr lang="en-US" dirty="0" err="1" smtClean="0">
                <a:solidFill>
                  <a:schemeClr val="bg1"/>
                </a:solidFill>
              </a:rPr>
              <a:t>Kardon</a:t>
            </a:r>
            <a:r>
              <a:rPr lang="en-US" dirty="0" smtClean="0">
                <a:solidFill>
                  <a:schemeClr val="bg1"/>
                </a:solidFill>
              </a:rPr>
              <a:t>, </a:t>
            </a:r>
            <a:r>
              <a:rPr lang="en-US" dirty="0" err="1" smtClean="0">
                <a:solidFill>
                  <a:schemeClr val="bg1"/>
                </a:solidFill>
              </a:rPr>
              <a:t>Burmester</a:t>
            </a:r>
            <a:r>
              <a:rPr lang="en-US" dirty="0" smtClean="0">
                <a:solidFill>
                  <a:schemeClr val="bg1"/>
                </a:solidFill>
              </a:rPr>
              <a:t>, Squeezebox and many others.</a:t>
            </a:r>
            <a:endParaRPr lang="en-US" dirty="0" smtClean="0">
              <a:solidFill>
                <a:schemeClr val="bg1"/>
              </a:solidFill>
            </a:endParaRPr>
          </a:p>
        </p:txBody>
      </p:sp>
      <p:sp>
        <p:nvSpPr>
          <p:cNvPr id="5" name="Prostokąt 4"/>
          <p:cNvSpPr/>
          <p:nvPr/>
        </p:nvSpPr>
        <p:spPr>
          <a:xfrm>
            <a:off x="428596" y="2071684"/>
            <a:ext cx="5143536" cy="1477328"/>
          </a:xfrm>
          <a:prstGeom prst="rect">
            <a:avLst/>
          </a:prstGeom>
        </p:spPr>
        <p:txBody>
          <a:bodyPr wrap="square">
            <a:spAutoFit/>
          </a:bodyPr>
          <a:lstStyle/>
          <a:p>
            <a:pPr fontAlgn="base"/>
            <a:r>
              <a:rPr lang="en-US" b="1" dirty="0" smtClean="0">
                <a:solidFill>
                  <a:schemeClr val="accent5">
                    <a:lumMod val="60000"/>
                    <a:lumOff val="40000"/>
                  </a:schemeClr>
                </a:solidFill>
              </a:rPr>
              <a:t>Offline</a:t>
            </a:r>
          </a:p>
          <a:p>
            <a:pPr fontAlgn="base"/>
            <a:r>
              <a:rPr lang="en-US" dirty="0" smtClean="0">
                <a:solidFill>
                  <a:schemeClr val="bg1"/>
                </a:solidFill>
              </a:rPr>
              <a:t>With a simple swipe you can take your music offline, which allows you to continue to listen to your favorite music on TIDAL even when you're not connected to the internet or a mobile network.</a:t>
            </a:r>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4286248" y="285734"/>
            <a:ext cx="4572000" cy="1200329"/>
          </a:xfrm>
          <a:prstGeom prst="rect">
            <a:avLst/>
          </a:prstGeom>
        </p:spPr>
        <p:txBody>
          <a:bodyPr>
            <a:spAutoFit/>
          </a:bodyPr>
          <a:lstStyle/>
          <a:p>
            <a:pPr fontAlgn="base"/>
            <a:r>
              <a:rPr lang="en-US" b="1" dirty="0" smtClean="0">
                <a:solidFill>
                  <a:schemeClr val="accent5">
                    <a:lumMod val="60000"/>
                    <a:lumOff val="40000"/>
                  </a:schemeClr>
                </a:solidFill>
              </a:rPr>
              <a:t>Import playlists</a:t>
            </a:r>
          </a:p>
          <a:p>
            <a:pPr fontAlgn="base"/>
            <a:r>
              <a:rPr lang="en-US" dirty="0" smtClean="0">
                <a:solidFill>
                  <a:schemeClr val="bg1"/>
                </a:solidFill>
              </a:rPr>
              <a:t>Import your playlists from other streaming services directly to TIDAL through third-party site Soundiiz.com</a:t>
            </a:r>
          </a:p>
        </p:txBody>
      </p:sp>
      <p:sp>
        <p:nvSpPr>
          <p:cNvPr id="6" name="Prostokąt 5"/>
          <p:cNvSpPr/>
          <p:nvPr/>
        </p:nvSpPr>
        <p:spPr>
          <a:xfrm>
            <a:off x="4286248" y="1857370"/>
            <a:ext cx="4572000" cy="2308324"/>
          </a:xfrm>
          <a:prstGeom prst="rect">
            <a:avLst/>
          </a:prstGeom>
        </p:spPr>
        <p:txBody>
          <a:bodyPr>
            <a:spAutoFit/>
          </a:bodyPr>
          <a:lstStyle/>
          <a:p>
            <a:pPr fontAlgn="base"/>
            <a:r>
              <a:rPr lang="en-US" b="1" dirty="0" err="1" smtClean="0">
                <a:solidFill>
                  <a:schemeClr val="accent5">
                    <a:lumMod val="60000"/>
                    <a:lumOff val="40000"/>
                  </a:schemeClr>
                </a:solidFill>
              </a:rPr>
              <a:t>Curated</a:t>
            </a:r>
            <a:r>
              <a:rPr lang="en-US" b="1" dirty="0" smtClean="0">
                <a:solidFill>
                  <a:schemeClr val="accent5">
                    <a:lumMod val="60000"/>
                    <a:lumOff val="40000"/>
                  </a:schemeClr>
                </a:solidFill>
              </a:rPr>
              <a:t> </a:t>
            </a:r>
            <a:r>
              <a:rPr lang="en-US" b="1" dirty="0" smtClean="0">
                <a:solidFill>
                  <a:schemeClr val="accent5">
                    <a:lumMod val="60000"/>
                    <a:lumOff val="40000"/>
                  </a:schemeClr>
                </a:solidFill>
              </a:rPr>
              <a:t>content. Playlists, articles and interviews</a:t>
            </a:r>
          </a:p>
          <a:p>
            <a:pPr fontAlgn="base"/>
            <a:r>
              <a:rPr lang="en-US" dirty="0" smtClean="0">
                <a:solidFill>
                  <a:schemeClr val="bg1"/>
                </a:solidFill>
              </a:rPr>
              <a:t>TIDAL has a world class editorial team regularly delivering articles and interviews across all genres that deliver intimate and revealing looks into your favorite artists, as well as artists you may end up reading about for the very first time.</a:t>
            </a:r>
            <a:endParaRPr lang="en-US" dirty="0">
              <a:solidFill>
                <a:schemeClr val="bg1"/>
              </a:solidFill>
            </a:endParaRPr>
          </a:p>
        </p:txBody>
      </p:sp>
      <p:pic>
        <p:nvPicPr>
          <p:cNvPr id="3075" name="Picture 3"/>
          <p:cNvPicPr>
            <a:picLocks noChangeAspect="1" noChangeArrowheads="1"/>
          </p:cNvPicPr>
          <p:nvPr/>
        </p:nvPicPr>
        <p:blipFill>
          <a:blip r:embed="rId2"/>
          <a:srcRect/>
          <a:stretch>
            <a:fillRect/>
          </a:stretch>
        </p:blipFill>
        <p:spPr bwMode="auto">
          <a:xfrm>
            <a:off x="500034" y="285734"/>
            <a:ext cx="3348809" cy="464345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071670" y="214296"/>
            <a:ext cx="5000660" cy="769441"/>
          </a:xfrm>
          <a:prstGeom prst="rect">
            <a:avLst/>
          </a:prstGeom>
          <a:noFill/>
        </p:spPr>
        <p:txBody>
          <a:bodyPr wrap="square" rtlCol="0">
            <a:spAutoFit/>
          </a:bodyPr>
          <a:lstStyle/>
          <a:p>
            <a:r>
              <a:rPr lang="pl-PL" sz="4400" b="1" dirty="0" err="1" smtClean="0">
                <a:solidFill>
                  <a:schemeClr val="accent5">
                    <a:lumMod val="60000"/>
                    <a:lumOff val="40000"/>
                  </a:schemeClr>
                </a:solidFill>
              </a:rPr>
              <a:t>Supported</a:t>
            </a:r>
            <a:r>
              <a:rPr lang="pl-PL" sz="4400" b="1" dirty="0" smtClean="0">
                <a:solidFill>
                  <a:schemeClr val="bg1"/>
                </a:solidFill>
              </a:rPr>
              <a:t> </a:t>
            </a:r>
            <a:r>
              <a:rPr lang="pl-PL" sz="4400" b="1" dirty="0" err="1" smtClean="0">
                <a:solidFill>
                  <a:schemeClr val="bg1"/>
                </a:solidFill>
              </a:rPr>
              <a:t>plaforms</a:t>
            </a:r>
            <a:r>
              <a:rPr lang="pl-PL" sz="4400" b="1" dirty="0" smtClean="0">
                <a:solidFill>
                  <a:schemeClr val="bg1"/>
                </a:solidFill>
              </a:rPr>
              <a:t>:</a:t>
            </a:r>
            <a:endParaRPr lang="pl-PL" sz="4400" b="1" dirty="0">
              <a:solidFill>
                <a:schemeClr val="bg1"/>
              </a:solidFill>
            </a:endParaRPr>
          </a:p>
        </p:txBody>
      </p:sp>
      <p:pic>
        <p:nvPicPr>
          <p:cNvPr id="2054" name="Picture 6"/>
          <p:cNvPicPr>
            <a:picLocks noChangeAspect="1" noChangeArrowheads="1"/>
          </p:cNvPicPr>
          <p:nvPr/>
        </p:nvPicPr>
        <p:blipFill>
          <a:blip r:embed="rId2"/>
          <a:srcRect/>
          <a:stretch>
            <a:fillRect/>
          </a:stretch>
        </p:blipFill>
        <p:spPr bwMode="auto">
          <a:xfrm>
            <a:off x="714348" y="1571618"/>
            <a:ext cx="7572375" cy="2095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rostokąt 10"/>
          <p:cNvSpPr/>
          <p:nvPr/>
        </p:nvSpPr>
        <p:spPr>
          <a:xfrm>
            <a:off x="2071670" y="142858"/>
            <a:ext cx="4692310" cy="769441"/>
          </a:xfrm>
          <a:prstGeom prst="rect">
            <a:avLst/>
          </a:prstGeom>
        </p:spPr>
        <p:txBody>
          <a:bodyPr wrap="none">
            <a:spAutoFit/>
          </a:bodyPr>
          <a:lstStyle/>
          <a:p>
            <a:pPr fontAlgn="base"/>
            <a:r>
              <a:rPr lang="pl-PL" sz="4400" b="1" dirty="0" smtClean="0">
                <a:solidFill>
                  <a:schemeClr val="bg1"/>
                </a:solidFill>
              </a:rPr>
              <a:t>PREMIUM </a:t>
            </a:r>
            <a:r>
              <a:rPr lang="pl-PL" sz="4400" b="1" dirty="0" smtClean="0">
                <a:solidFill>
                  <a:schemeClr val="accent5">
                    <a:lumMod val="60000"/>
                    <a:lumOff val="40000"/>
                  </a:schemeClr>
                </a:solidFill>
              </a:rPr>
              <a:t>OR</a:t>
            </a:r>
            <a:r>
              <a:rPr lang="pl-PL" sz="4400" b="1" dirty="0" smtClean="0">
                <a:solidFill>
                  <a:schemeClr val="bg1"/>
                </a:solidFill>
              </a:rPr>
              <a:t> </a:t>
            </a:r>
            <a:r>
              <a:rPr lang="pl-PL" sz="4400" b="1" dirty="0" err="1" smtClean="0">
                <a:solidFill>
                  <a:schemeClr val="bg1"/>
                </a:solidFill>
              </a:rPr>
              <a:t>HiFi</a:t>
            </a:r>
            <a:r>
              <a:rPr lang="pl-PL" sz="4400" b="1" dirty="0" smtClean="0">
                <a:solidFill>
                  <a:schemeClr val="bg1"/>
                </a:solidFill>
              </a:rPr>
              <a:t>?</a:t>
            </a:r>
            <a:endParaRPr lang="pl-PL" sz="4400" b="1" dirty="0">
              <a:solidFill>
                <a:schemeClr val="bg1"/>
              </a:solidFill>
            </a:endParaRPr>
          </a:p>
        </p:txBody>
      </p:sp>
      <p:sp>
        <p:nvSpPr>
          <p:cNvPr id="12" name="Prostokąt 11"/>
          <p:cNvSpPr/>
          <p:nvPr/>
        </p:nvSpPr>
        <p:spPr>
          <a:xfrm>
            <a:off x="785786" y="857238"/>
            <a:ext cx="7215238" cy="369332"/>
          </a:xfrm>
          <a:prstGeom prst="rect">
            <a:avLst/>
          </a:prstGeom>
        </p:spPr>
        <p:txBody>
          <a:bodyPr wrap="square">
            <a:spAutoFit/>
          </a:bodyPr>
          <a:lstStyle/>
          <a:p>
            <a:r>
              <a:rPr lang="en-US" dirty="0" smtClean="0">
                <a:solidFill>
                  <a:schemeClr val="bg1"/>
                </a:solidFill>
              </a:rPr>
              <a:t>TIDAL comes in two variations, </a:t>
            </a:r>
            <a:r>
              <a:rPr lang="en-US" dirty="0" smtClean="0">
                <a:solidFill>
                  <a:schemeClr val="bg1"/>
                </a:solidFill>
              </a:rPr>
              <a:t>the </a:t>
            </a:r>
            <a:r>
              <a:rPr lang="en-US" dirty="0" smtClean="0">
                <a:solidFill>
                  <a:schemeClr val="bg1"/>
                </a:solidFill>
              </a:rPr>
              <a:t>difference comes down to sound quality</a:t>
            </a:r>
            <a:endParaRPr lang="pl-PL" dirty="0">
              <a:solidFill>
                <a:schemeClr val="bg1"/>
              </a:solidFill>
            </a:endParaRPr>
          </a:p>
        </p:txBody>
      </p:sp>
      <p:sp>
        <p:nvSpPr>
          <p:cNvPr id="13" name="Prostokąt 12"/>
          <p:cNvSpPr/>
          <p:nvPr/>
        </p:nvSpPr>
        <p:spPr>
          <a:xfrm>
            <a:off x="500034" y="1785932"/>
            <a:ext cx="3429024" cy="923330"/>
          </a:xfrm>
          <a:prstGeom prst="rect">
            <a:avLst/>
          </a:prstGeom>
        </p:spPr>
        <p:txBody>
          <a:bodyPr wrap="square">
            <a:spAutoFit/>
          </a:bodyPr>
          <a:lstStyle/>
          <a:p>
            <a:pPr fontAlgn="base"/>
            <a:r>
              <a:rPr lang="en-US" dirty="0" err="1" smtClean="0">
                <a:solidFill>
                  <a:schemeClr val="accent5">
                    <a:lumMod val="60000"/>
                    <a:lumOff val="40000"/>
                  </a:schemeClr>
                </a:solidFill>
              </a:rPr>
              <a:t>HiFi</a:t>
            </a:r>
            <a:endParaRPr lang="en-US" dirty="0" smtClean="0">
              <a:solidFill>
                <a:schemeClr val="accent5">
                  <a:lumMod val="60000"/>
                  <a:lumOff val="40000"/>
                </a:schemeClr>
              </a:solidFill>
            </a:endParaRPr>
          </a:p>
          <a:p>
            <a:pPr fontAlgn="base"/>
            <a:r>
              <a:rPr lang="en-US" dirty="0" smtClean="0">
                <a:solidFill>
                  <a:schemeClr val="bg1"/>
                </a:solidFill>
              </a:rPr>
              <a:t>Utilizing </a:t>
            </a:r>
            <a:r>
              <a:rPr lang="en-US" dirty="0" smtClean="0">
                <a:solidFill>
                  <a:schemeClr val="bg1"/>
                </a:solidFill>
              </a:rPr>
              <a:t>the file formats FLAC and ALAC with a </a:t>
            </a:r>
            <a:r>
              <a:rPr lang="en-US" dirty="0" err="1" smtClean="0">
                <a:solidFill>
                  <a:schemeClr val="bg1"/>
                </a:solidFill>
              </a:rPr>
              <a:t>bitrate</a:t>
            </a:r>
            <a:r>
              <a:rPr lang="en-US" dirty="0" smtClean="0">
                <a:solidFill>
                  <a:schemeClr val="bg1"/>
                </a:solidFill>
              </a:rPr>
              <a:t> of 1411Kbps</a:t>
            </a:r>
            <a:r>
              <a:rPr lang="en-US" dirty="0" smtClean="0">
                <a:solidFill>
                  <a:schemeClr val="bg1"/>
                </a:solidFill>
              </a:rPr>
              <a:t>,.</a:t>
            </a:r>
            <a:endParaRPr lang="en-US" dirty="0">
              <a:solidFill>
                <a:schemeClr val="bg1"/>
              </a:solidFill>
            </a:endParaRPr>
          </a:p>
        </p:txBody>
      </p:sp>
      <p:sp>
        <p:nvSpPr>
          <p:cNvPr id="14" name="Prostokąt 13"/>
          <p:cNvSpPr/>
          <p:nvPr/>
        </p:nvSpPr>
        <p:spPr>
          <a:xfrm>
            <a:off x="4714876" y="1785932"/>
            <a:ext cx="3857652" cy="1200329"/>
          </a:xfrm>
          <a:prstGeom prst="rect">
            <a:avLst/>
          </a:prstGeom>
        </p:spPr>
        <p:txBody>
          <a:bodyPr wrap="square">
            <a:spAutoFit/>
          </a:bodyPr>
          <a:lstStyle/>
          <a:p>
            <a:pPr fontAlgn="base"/>
            <a:r>
              <a:rPr lang="en-US" dirty="0" smtClean="0">
                <a:solidFill>
                  <a:schemeClr val="accent5">
                    <a:lumMod val="60000"/>
                    <a:lumOff val="40000"/>
                  </a:schemeClr>
                </a:solidFill>
              </a:rPr>
              <a:t>Premium</a:t>
            </a:r>
            <a:endParaRPr lang="pl-PL" dirty="0" smtClean="0">
              <a:solidFill>
                <a:schemeClr val="accent5">
                  <a:lumMod val="60000"/>
                  <a:lumOff val="40000"/>
                </a:schemeClr>
              </a:solidFill>
            </a:endParaRPr>
          </a:p>
          <a:p>
            <a:pPr fontAlgn="base"/>
            <a:r>
              <a:rPr lang="en-US" dirty="0" smtClean="0">
                <a:solidFill>
                  <a:schemeClr val="bg1"/>
                </a:solidFill>
              </a:rPr>
              <a:t>With </a:t>
            </a:r>
            <a:r>
              <a:rPr lang="en-US" dirty="0" smtClean="0">
                <a:solidFill>
                  <a:schemeClr val="bg1"/>
                </a:solidFill>
              </a:rPr>
              <a:t>its higher than industry-average </a:t>
            </a:r>
            <a:r>
              <a:rPr lang="en-US" dirty="0" err="1" smtClean="0">
                <a:solidFill>
                  <a:schemeClr val="bg1"/>
                </a:solidFill>
              </a:rPr>
              <a:t>bitrate</a:t>
            </a:r>
            <a:r>
              <a:rPr lang="en-US" dirty="0" smtClean="0">
                <a:solidFill>
                  <a:schemeClr val="bg1"/>
                </a:solidFill>
              </a:rPr>
              <a:t>,</a:t>
            </a:r>
            <a:r>
              <a:rPr lang="pl-PL" dirty="0" smtClean="0">
                <a:solidFill>
                  <a:schemeClr val="bg1"/>
                </a:solidFill>
              </a:rPr>
              <a:t> </a:t>
            </a:r>
            <a:r>
              <a:rPr lang="en-US" dirty="0" smtClean="0">
                <a:solidFill>
                  <a:schemeClr val="bg1"/>
                </a:solidFill>
              </a:rPr>
              <a:t>Premium </a:t>
            </a:r>
            <a:r>
              <a:rPr lang="en-US" dirty="0" smtClean="0">
                <a:solidFill>
                  <a:schemeClr val="bg1"/>
                </a:solidFill>
              </a:rPr>
              <a:t>streams in 320Kbps using the file format AAC.</a:t>
            </a:r>
            <a:endParaRPr lang="en-US" dirty="0">
              <a:solidFill>
                <a:schemeClr val="bg1"/>
              </a:solidFill>
            </a:endParaRPr>
          </a:p>
        </p:txBody>
      </p:sp>
      <p:pic>
        <p:nvPicPr>
          <p:cNvPr id="18446" name="Picture 14"/>
          <p:cNvPicPr>
            <a:picLocks noChangeAspect="1" noChangeArrowheads="1"/>
          </p:cNvPicPr>
          <p:nvPr/>
        </p:nvPicPr>
        <p:blipFill>
          <a:blip r:embed="rId2"/>
          <a:srcRect/>
          <a:stretch>
            <a:fillRect/>
          </a:stretch>
        </p:blipFill>
        <p:spPr bwMode="auto">
          <a:xfrm>
            <a:off x="1714480" y="3357568"/>
            <a:ext cx="4071966" cy="1304610"/>
          </a:xfrm>
          <a:prstGeom prst="rect">
            <a:avLst/>
          </a:prstGeom>
          <a:noFill/>
          <a:ln w="9525">
            <a:noFill/>
            <a:miter lim="800000"/>
            <a:headEnd/>
            <a:tailEnd/>
          </a:ln>
          <a:effectLst/>
        </p:spPr>
      </p:pic>
      <p:sp>
        <p:nvSpPr>
          <p:cNvPr id="17" name="Prostokąt 16"/>
          <p:cNvSpPr/>
          <p:nvPr/>
        </p:nvSpPr>
        <p:spPr>
          <a:xfrm>
            <a:off x="1071538" y="1785932"/>
            <a:ext cx="827471" cy="369332"/>
          </a:xfrm>
          <a:prstGeom prst="rect">
            <a:avLst/>
          </a:prstGeom>
        </p:spPr>
        <p:txBody>
          <a:bodyPr wrap="none">
            <a:spAutoFit/>
          </a:bodyPr>
          <a:lstStyle/>
          <a:p>
            <a:r>
              <a:rPr lang="pl-PL" dirty="0" smtClean="0">
                <a:solidFill>
                  <a:schemeClr val="accent5">
                    <a:lumMod val="60000"/>
                    <a:lumOff val="40000"/>
                  </a:schemeClr>
                </a:solidFill>
              </a:rPr>
              <a:t>$19.99</a:t>
            </a:r>
            <a:endParaRPr lang="pl-PL" dirty="0">
              <a:solidFill>
                <a:schemeClr val="accent5">
                  <a:lumMod val="60000"/>
                  <a:lumOff val="40000"/>
                </a:schemeClr>
              </a:solidFill>
            </a:endParaRPr>
          </a:p>
        </p:txBody>
      </p:sp>
      <p:sp>
        <p:nvSpPr>
          <p:cNvPr id="18" name="Prostokąt 17"/>
          <p:cNvSpPr/>
          <p:nvPr/>
        </p:nvSpPr>
        <p:spPr>
          <a:xfrm>
            <a:off x="5715008" y="1785932"/>
            <a:ext cx="710451" cy="369332"/>
          </a:xfrm>
          <a:prstGeom prst="rect">
            <a:avLst/>
          </a:prstGeom>
        </p:spPr>
        <p:txBody>
          <a:bodyPr wrap="none">
            <a:spAutoFit/>
          </a:bodyPr>
          <a:lstStyle/>
          <a:p>
            <a:r>
              <a:rPr lang="pl-PL" dirty="0" smtClean="0">
                <a:solidFill>
                  <a:schemeClr val="accent5">
                    <a:lumMod val="60000"/>
                    <a:lumOff val="40000"/>
                  </a:schemeClr>
                </a:solidFill>
              </a:rPr>
              <a:t>$9.99</a:t>
            </a:r>
            <a:endParaRPr lang="pl-PL" dirty="0">
              <a:solidFill>
                <a:schemeClr val="accent5">
                  <a:lumMod val="60000"/>
                  <a:lumOff val="4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428992" y="214296"/>
            <a:ext cx="2032479" cy="769441"/>
          </a:xfrm>
          <a:prstGeom prst="rect">
            <a:avLst/>
          </a:prstGeom>
        </p:spPr>
        <p:txBody>
          <a:bodyPr wrap="none">
            <a:spAutoFit/>
          </a:bodyPr>
          <a:lstStyle/>
          <a:p>
            <a:r>
              <a:rPr lang="pl-PL" sz="4400" dirty="0" err="1" smtClean="0">
                <a:solidFill>
                  <a:schemeClr val="accent5">
                    <a:lumMod val="60000"/>
                    <a:lumOff val="40000"/>
                  </a:schemeClr>
                </a:solidFill>
              </a:rPr>
              <a:t>Ratings</a:t>
            </a:r>
            <a:r>
              <a:rPr lang="pl-PL" sz="4400" dirty="0" smtClean="0">
                <a:solidFill>
                  <a:schemeClr val="bg1"/>
                </a:solidFill>
              </a:rPr>
              <a:t> </a:t>
            </a:r>
            <a:endParaRPr lang="pl-PL" sz="4400" dirty="0">
              <a:solidFill>
                <a:schemeClr val="bg1"/>
              </a:solidFill>
            </a:endParaRPr>
          </a:p>
        </p:txBody>
      </p:sp>
      <p:pic>
        <p:nvPicPr>
          <p:cNvPr id="20482" name="Picture 2"/>
          <p:cNvPicPr>
            <a:picLocks noChangeAspect="1" noChangeArrowheads="1"/>
          </p:cNvPicPr>
          <p:nvPr/>
        </p:nvPicPr>
        <p:blipFill>
          <a:blip r:embed="rId2"/>
          <a:srcRect/>
          <a:stretch>
            <a:fillRect/>
          </a:stretch>
        </p:blipFill>
        <p:spPr bwMode="auto">
          <a:xfrm>
            <a:off x="571472" y="1357304"/>
            <a:ext cx="6505575" cy="7143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0483" name="Picture 3"/>
          <p:cNvPicPr>
            <a:picLocks noChangeAspect="1" noChangeArrowheads="1"/>
          </p:cNvPicPr>
          <p:nvPr/>
        </p:nvPicPr>
        <p:blipFill>
          <a:blip r:embed="rId3"/>
          <a:srcRect/>
          <a:stretch>
            <a:fillRect/>
          </a:stretch>
        </p:blipFill>
        <p:spPr bwMode="auto">
          <a:xfrm>
            <a:off x="1500166" y="2714626"/>
            <a:ext cx="5591175" cy="14382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0486" name="Picture 6"/>
          <p:cNvPicPr>
            <a:picLocks noChangeAspect="1" noChangeArrowheads="1"/>
          </p:cNvPicPr>
          <p:nvPr/>
        </p:nvPicPr>
        <p:blipFill>
          <a:blip r:embed="rId4" cstate="print"/>
          <a:srcRect/>
          <a:stretch>
            <a:fillRect/>
          </a:stretch>
        </p:blipFill>
        <p:spPr bwMode="auto">
          <a:xfrm>
            <a:off x="7358082" y="2857502"/>
            <a:ext cx="1296013" cy="1214446"/>
          </a:xfrm>
          <a:prstGeom prst="rect">
            <a:avLst/>
          </a:prstGeom>
          <a:noFill/>
          <a:ln w="9525">
            <a:noFill/>
            <a:miter lim="800000"/>
            <a:headEnd/>
            <a:tailEnd/>
          </a:ln>
          <a:effectLst/>
        </p:spPr>
      </p:pic>
      <p:pic>
        <p:nvPicPr>
          <p:cNvPr id="20491" name="Picture 11"/>
          <p:cNvPicPr>
            <a:picLocks noChangeAspect="1" noChangeArrowheads="1"/>
          </p:cNvPicPr>
          <p:nvPr/>
        </p:nvPicPr>
        <p:blipFill>
          <a:blip r:embed="rId5"/>
          <a:srcRect/>
          <a:stretch>
            <a:fillRect/>
          </a:stretch>
        </p:blipFill>
        <p:spPr bwMode="auto">
          <a:xfrm>
            <a:off x="7429520" y="1214428"/>
            <a:ext cx="1081679" cy="107157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TotalTime>
  <Words>358</Words>
  <Application>Microsoft Office PowerPoint</Application>
  <PresentationFormat>Pokaz na ekranie (16:9)</PresentationFormat>
  <Paragraphs>25</Paragraphs>
  <Slides>8</Slides>
  <Notes>0</Notes>
  <HiddenSlides>0</HiddenSlides>
  <MMClips>0</MMClips>
  <ScaleCrop>false</ScaleCrop>
  <HeadingPairs>
    <vt:vector size="4" baseType="variant">
      <vt:variant>
        <vt:lpstr>Motyw</vt:lpstr>
      </vt:variant>
      <vt:variant>
        <vt:i4>1</vt:i4>
      </vt:variant>
      <vt:variant>
        <vt:lpstr>Tytuły slajdów</vt:lpstr>
      </vt:variant>
      <vt:variant>
        <vt:i4>8</vt:i4>
      </vt:variant>
    </vt:vector>
  </HeadingPairs>
  <TitlesOfParts>
    <vt:vector size="9" baseType="lpstr">
      <vt:lpstr>Motyw pakietu Office</vt:lpstr>
      <vt:lpstr>Slajd 1</vt:lpstr>
      <vt:lpstr>Slajd 2</vt:lpstr>
      <vt:lpstr>Slajd 3</vt:lpstr>
      <vt:lpstr>Slajd 4</vt:lpstr>
      <vt:lpstr>Slajd 5</vt:lpstr>
      <vt:lpstr>Slajd 6</vt:lpstr>
      <vt:lpstr>Slajd 7</vt:lpstr>
      <vt:lpstr>Slajd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Użytkownik systemu Windows</dc:creator>
  <cp:lastModifiedBy>Użytkownik systemu Windows</cp:lastModifiedBy>
  <cp:revision>17</cp:revision>
  <dcterms:created xsi:type="dcterms:W3CDTF">2018-05-26T11:41:16Z</dcterms:created>
  <dcterms:modified xsi:type="dcterms:W3CDTF">2018-05-26T14:38:00Z</dcterms:modified>
</cp:coreProperties>
</file>