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Natural Heritage"/>
          <p:cNvSpPr txBox="1"/>
          <p:nvPr>
            <p:ph type="ctrTitle"/>
          </p:nvPr>
        </p:nvSpPr>
        <p:spPr>
          <a:prstGeom prst="rect">
            <a:avLst/>
          </a:prstGeom>
        </p:spPr>
        <p:txBody>
          <a:bodyPr/>
          <a:lstStyle>
            <a:lvl1pPr>
              <a:defRPr b="0">
                <a:latin typeface="Arial"/>
                <a:ea typeface="Arial"/>
                <a:cs typeface="Arial"/>
                <a:sym typeface="Arial"/>
              </a:defRPr>
            </a:lvl1pPr>
          </a:lstStyle>
          <a:p>
            <a:pPr/>
            <a:r>
              <a:t>Natural Heritage</a:t>
            </a:r>
          </a:p>
        </p:txBody>
      </p:sp>
      <p:sp>
        <p:nvSpPr>
          <p:cNvPr id="152" name="Poland"/>
          <p:cNvSpPr txBox="1"/>
          <p:nvPr>
            <p:ph type="subTitle" sz="quarter" idx="1"/>
          </p:nvPr>
        </p:nvSpPr>
        <p:spPr>
          <a:prstGeom prst="rect">
            <a:avLst/>
          </a:prstGeom>
        </p:spPr>
        <p:txBody>
          <a:bodyPr/>
          <a:lstStyle>
            <a:lvl1pPr>
              <a:defRPr b="0">
                <a:latin typeface="Arial"/>
                <a:ea typeface="Arial"/>
                <a:cs typeface="Arial"/>
                <a:sym typeface="Arial"/>
              </a:defRPr>
            </a:lvl1pPr>
          </a:lstStyle>
          <a:p>
            <a:pPr/>
            <a:r>
              <a:t>Poland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Sudety04190028-kopia.jpg" descr="Sudety04190028-kopia.jpg"/>
          <p:cNvPicPr>
            <a:picLocks noChangeAspect="1"/>
          </p:cNvPicPr>
          <p:nvPr/>
        </p:nvPicPr>
        <p:blipFill>
          <a:blip r:embed="rId2">
            <a:extLst/>
          </a:blip>
          <a:stretch>
            <a:fillRect/>
          </a:stretch>
        </p:blipFill>
        <p:spPr>
          <a:xfrm>
            <a:off x="3812768" y="1271846"/>
            <a:ext cx="16758464" cy="11172308"/>
          </a:xfrm>
          <a:prstGeom prst="rect">
            <a:avLst/>
          </a:prstGeom>
          <a:ln w="25400">
            <a:solidFill>
              <a:srgbClr val="000000"/>
            </a:solidFill>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Gory-Stolowe-fenomen-przyrodniczy-i-gwiazda-filmowa_article.jpg" descr="Gory-Stolowe-fenomen-przyrodniczy-i-gwiazda-filmowa_article.jpg"/>
          <p:cNvPicPr>
            <a:picLocks noChangeAspect="1"/>
          </p:cNvPicPr>
          <p:nvPr/>
        </p:nvPicPr>
        <p:blipFill>
          <a:blip r:embed="rId2">
            <a:extLst/>
          </a:blip>
          <a:stretch>
            <a:fillRect/>
          </a:stretch>
        </p:blipFill>
        <p:spPr>
          <a:xfrm>
            <a:off x="3137303" y="1744759"/>
            <a:ext cx="18109394" cy="10226482"/>
          </a:xfrm>
          <a:prstGeom prst="rect">
            <a:avLst/>
          </a:prstGeom>
          <a:ln w="12700">
            <a:miter lim="400000"/>
          </a:ln>
          <a:effectLst>
            <a:outerShdw sx="100000" sy="100000" kx="0" ky="0" algn="b" rotWithShape="0" blurRad="1244600" dist="119618" dir="0">
              <a:srgbClr val="000000">
                <a:alpha val="75000"/>
              </a:srgbClr>
            </a:outerShdw>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Dąb Bartek"/>
          <p:cNvSpPr txBox="1"/>
          <p:nvPr>
            <p:ph type="title"/>
          </p:nvPr>
        </p:nvSpPr>
        <p:spPr>
          <a:xfrm>
            <a:off x="9410860" y="6141418"/>
            <a:ext cx="5562280" cy="1433164"/>
          </a:xfrm>
          <a:prstGeom prst="rect">
            <a:avLst/>
          </a:prstGeom>
        </p:spPr>
        <p:txBody>
          <a:bodyPr/>
          <a:lstStyle>
            <a:lvl1pPr>
              <a:defRPr b="0">
                <a:latin typeface="Arial"/>
                <a:ea typeface="Arial"/>
                <a:cs typeface="Arial"/>
                <a:sym typeface="Arial"/>
              </a:defRPr>
            </a:lvl1pPr>
          </a:lstStyle>
          <a:p>
            <a:pPr/>
            <a:r>
              <a:t>Dąb Bartek</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Dąb_Bartek_1.jpg" descr="Dąb_Bartek_1.jpg"/>
          <p:cNvPicPr>
            <a:picLocks noChangeAspect="1"/>
          </p:cNvPicPr>
          <p:nvPr/>
        </p:nvPicPr>
        <p:blipFill>
          <a:blip r:embed="rId2">
            <a:extLst/>
          </a:blip>
          <a:stretch>
            <a:fillRect/>
          </a:stretch>
        </p:blipFill>
        <p:spPr>
          <a:xfrm>
            <a:off x="2761545" y="571030"/>
            <a:ext cx="18860910" cy="12573940"/>
          </a:xfrm>
          <a:prstGeom prst="rect">
            <a:avLst/>
          </a:prstGeom>
          <a:ln w="12700">
            <a:miter lim="400000"/>
          </a:ln>
          <a:effectLst>
            <a:outerShdw sx="100000" sy="100000" kx="0" ky="0" algn="b" rotWithShape="0" blurRad="355600" dist="0" dir="0">
              <a:srgbClr val="000000">
                <a:alpha val="75000"/>
              </a:srgbClr>
            </a:outerShdw>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33,5-metre tall Bartek measures 970 cm at CBH (circumference at breast height) and 13.5 metres in girth at its base. Its crown spreads about 40 metres."/>
          <p:cNvSpPr txBox="1"/>
          <p:nvPr>
            <p:ph type="body" sz="quarter" idx="1"/>
          </p:nvPr>
        </p:nvSpPr>
        <p:spPr>
          <a:xfrm>
            <a:off x="1206500" y="5883580"/>
            <a:ext cx="21971000" cy="1948840"/>
          </a:xfrm>
          <a:prstGeom prst="rect">
            <a:avLst/>
          </a:prstGeom>
        </p:spPr>
        <p:txBody>
          <a:bodyPr/>
          <a:lstStyle>
            <a:lvl1pPr marL="0" indent="0" defTabSz="457200">
              <a:lnSpc>
                <a:spcPct val="100000"/>
              </a:lnSpc>
              <a:spcBef>
                <a:spcPts val="0"/>
              </a:spcBef>
              <a:buSzTx/>
              <a:buNone/>
              <a:defRPr>
                <a:solidFill>
                  <a:srgbClr val="202122"/>
                </a:solidFill>
                <a:latin typeface="Helvetica"/>
                <a:ea typeface="Helvetica"/>
                <a:cs typeface="Helvetica"/>
                <a:sym typeface="Helvetica"/>
              </a:defRPr>
            </a:lvl1pPr>
          </a:lstStyle>
          <a:p>
            <a:pPr/>
            <a:r>
              <a:t>The 33,5-metre tall Bartek measures 970 cm at CBH (circumference at breast height) and 13.5 metres in girth at its base. Its crown spreads about 40 metres.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Vistula Spit (Mierzeja Wiślana)"/>
          <p:cNvSpPr txBox="1"/>
          <p:nvPr>
            <p:ph type="title"/>
          </p:nvPr>
        </p:nvSpPr>
        <p:spPr>
          <a:xfrm>
            <a:off x="4759817" y="6028375"/>
            <a:ext cx="14864366" cy="1659250"/>
          </a:xfrm>
          <a:prstGeom prst="rect">
            <a:avLst/>
          </a:prstGeom>
        </p:spPr>
        <p:txBody>
          <a:bodyPr/>
          <a:lstStyle>
            <a:lvl1pPr defTabSz="457200">
              <a:lnSpc>
                <a:spcPct val="100000"/>
              </a:lnSpc>
              <a:defRPr b="0" spc="0">
                <a:solidFill>
                  <a:srgbClr val="202122"/>
                </a:solidFill>
                <a:latin typeface="Arial"/>
                <a:ea typeface="Arial"/>
                <a:cs typeface="Arial"/>
                <a:sym typeface="Arial"/>
              </a:defRPr>
            </a:lvl1pPr>
          </a:lstStyle>
          <a:p>
            <a:pPr/>
            <a:r>
              <a:t>Vistula Spit (Mierzeja Wiślana)</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9" name="Vistula_Lagoon.jpg"/>
          <p:cNvGrpSpPr/>
          <p:nvPr/>
        </p:nvGrpSpPr>
        <p:grpSpPr>
          <a:xfrm>
            <a:off x="4362601" y="992301"/>
            <a:ext cx="15658798" cy="11883798"/>
            <a:chOff x="0" y="0"/>
            <a:chExt cx="15658796" cy="11883797"/>
          </a:xfrm>
        </p:grpSpPr>
        <p:pic>
          <p:nvPicPr>
            <p:cNvPr id="188" name="Vistula_Lagoon.jpg" descr="Vistula_Lagoon.jpg"/>
            <p:cNvPicPr>
              <a:picLocks noChangeAspect="1"/>
            </p:cNvPicPr>
            <p:nvPr/>
          </p:nvPicPr>
          <p:blipFill>
            <a:blip r:embed="rId2">
              <a:extLst/>
            </a:blip>
            <a:stretch>
              <a:fillRect/>
            </a:stretch>
          </p:blipFill>
          <p:spPr>
            <a:xfrm>
              <a:off x="127000" y="88900"/>
              <a:ext cx="15404797" cy="11553598"/>
            </a:xfrm>
            <a:prstGeom prst="rect">
              <a:avLst/>
            </a:prstGeom>
            <a:ln>
              <a:noFill/>
            </a:ln>
            <a:effectLst/>
          </p:spPr>
        </p:pic>
        <p:pic>
          <p:nvPicPr>
            <p:cNvPr id="187" name="Vistula_Lagoon.jpg" descr="Vistula_Lagoon.jpg"/>
            <p:cNvPicPr>
              <a:picLocks noChangeAspect="0"/>
            </p:cNvPicPr>
            <p:nvPr/>
          </p:nvPicPr>
          <p:blipFill>
            <a:blip r:embed="rId3">
              <a:extLst/>
            </a:blip>
            <a:stretch>
              <a:fillRect/>
            </a:stretch>
          </p:blipFill>
          <p:spPr>
            <a:xfrm>
              <a:off x="0" y="0"/>
              <a:ext cx="15658797" cy="11883798"/>
            </a:xfrm>
            <a:prstGeom prst="rect">
              <a:avLst/>
            </a:prstGeom>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1200px-Przekop_Mierzei_Wiślanej.jpg" descr="1200px-Przekop_Mierzei_Wiślanej.jpg"/>
          <p:cNvPicPr>
            <a:picLocks noChangeAspect="1"/>
          </p:cNvPicPr>
          <p:nvPr/>
        </p:nvPicPr>
        <p:blipFill>
          <a:blip r:embed="rId2">
            <a:extLst/>
          </a:blip>
          <a:stretch>
            <a:fillRect/>
          </a:stretch>
        </p:blipFill>
        <p:spPr>
          <a:xfrm>
            <a:off x="2937528" y="1660071"/>
            <a:ext cx="18875528" cy="10601756"/>
          </a:xfrm>
          <a:prstGeom prst="rect">
            <a:avLst/>
          </a:prstGeom>
          <a:ln w="127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Ojców National Park"/>
          <p:cNvSpPr txBox="1"/>
          <p:nvPr>
            <p:ph type="title"/>
          </p:nvPr>
        </p:nvSpPr>
        <p:spPr>
          <a:xfrm>
            <a:off x="6965543" y="6141418"/>
            <a:ext cx="10452915" cy="1433164"/>
          </a:xfrm>
          <a:prstGeom prst="rect">
            <a:avLst/>
          </a:prstGeom>
        </p:spPr>
        <p:txBody>
          <a:bodyPr/>
          <a:lstStyle>
            <a:lvl1pPr defTabSz="457200">
              <a:lnSpc>
                <a:spcPct val="100000"/>
              </a:lnSpc>
              <a:defRPr b="0" spc="0">
                <a:solidFill>
                  <a:srgbClr val="202122"/>
                </a:solidFill>
                <a:latin typeface="Arial"/>
                <a:ea typeface="Arial"/>
                <a:cs typeface="Arial"/>
                <a:sym typeface="Arial"/>
              </a:defRPr>
            </a:lvl1pPr>
          </a:lstStyle>
          <a:p>
            <a:pPr/>
            <a:r>
              <a:t>Ojców National Park</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Biała_Ręka_Ojcowski_PN.jpg" descr="Biała_Ręka_Ojcowski_PN.jpg"/>
          <p:cNvPicPr>
            <a:picLocks noChangeAspect="1"/>
          </p:cNvPicPr>
          <p:nvPr/>
        </p:nvPicPr>
        <p:blipFill>
          <a:blip r:embed="rId2">
            <a:extLst/>
          </a:blip>
          <a:stretch>
            <a:fillRect/>
          </a:stretch>
        </p:blipFill>
        <p:spPr>
          <a:xfrm>
            <a:off x="3854029" y="615379"/>
            <a:ext cx="16675942" cy="12485242"/>
          </a:xfrm>
          <a:prstGeom prst="rect">
            <a:avLst/>
          </a:prstGeom>
          <a:ln w="127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What exactly is Natural Heritage?"/>
          <p:cNvSpPr txBox="1"/>
          <p:nvPr>
            <p:ph type="title"/>
          </p:nvPr>
        </p:nvSpPr>
        <p:spPr>
          <a:prstGeom prst="rect">
            <a:avLst/>
          </a:prstGeom>
        </p:spPr>
        <p:txBody>
          <a:bodyPr/>
          <a:lstStyle>
            <a:lvl1pPr>
              <a:defRPr b="0">
                <a:latin typeface="Arial"/>
                <a:ea typeface="Arial"/>
                <a:cs typeface="Arial"/>
                <a:sym typeface="Arial"/>
              </a:defRPr>
            </a:lvl1pPr>
          </a:lstStyle>
          <a:p>
            <a:pPr/>
            <a:r>
              <a:t>What exactly is Natural Heritage?</a:t>
            </a:r>
          </a:p>
        </p:txBody>
      </p:sp>
      <p:sp>
        <p:nvSpPr>
          <p:cNvPr id="155" name="Definit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b="0">
                <a:latin typeface="Arial"/>
                <a:ea typeface="Arial"/>
                <a:cs typeface="Arial"/>
                <a:sym typeface="Arial"/>
              </a:defRPr>
            </a:lvl1pPr>
          </a:lstStyle>
          <a:p>
            <a:pPr/>
            <a:r>
              <a:t>Definiton </a:t>
            </a:r>
          </a:p>
        </p:txBody>
      </p:sp>
      <p:sp>
        <p:nvSpPr>
          <p:cNvPr id="156" name="Natural Heritage refers to natural features, geological and physiographical formations and delineated areas that constitute the habitat of threatened species of animals and plants and natural sites of value from the point of view of science, conservation"/>
          <p:cNvSpPr txBox="1"/>
          <p:nvPr>
            <p:ph type="body" idx="1"/>
          </p:nvPr>
        </p:nvSpPr>
        <p:spPr>
          <a:xfrm>
            <a:off x="695368" y="4609303"/>
            <a:ext cx="21971001" cy="8256012"/>
          </a:xfrm>
          <a:prstGeom prst="rect">
            <a:avLst/>
          </a:prstGeom>
        </p:spPr>
        <p:txBody>
          <a:bodyPr/>
          <a:lstStyle/>
          <a:p>
            <a:pPr/>
            <a:r>
              <a:t>Natural Heritage refers to natural features, geological and physiographical formations and delineated areas that constitute the habitat of threatened species of animals and plants and natural sites of value from the point of view of science, conservation or natural beauty.</a:t>
            </a:r>
          </a:p>
        </p:txBody>
      </p:sp>
      <p:sp>
        <p:nvSpPr>
          <p:cNvPr id="157" name="Source: UNESCO Institute for Statistics, 2009 UNESCO Framework for Cultural Statistics and UNESCO, Convention Concerning the Protection of the World Cultural and Natural Heritage, 1972."/>
          <p:cNvSpPr txBox="1"/>
          <p:nvPr/>
        </p:nvSpPr>
        <p:spPr>
          <a:xfrm>
            <a:off x="1620760" y="12865802"/>
            <a:ext cx="21142480"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000">
                <a:solidFill>
                  <a:srgbClr val="000000"/>
                </a:solidFill>
                <a:latin typeface="Helvetica"/>
                <a:ea typeface="Helvetica"/>
                <a:cs typeface="Helvetica"/>
                <a:sym typeface="Helvetica"/>
              </a:defRPr>
            </a:pPr>
            <a:r>
              <a:rPr b="1"/>
              <a:t>Source:</a:t>
            </a:r>
            <a:br/>
            <a:r>
              <a:t>UNESCO Institute for Statistics, 2009 UNESCO Framework for Cultural Statistics and UNESCO, Convention Concerning the Protection of the World Cultural and Natural Heritage, 1972.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Eagles_Nests_Trail_01.jpg" descr="Eagles_Nests_Trail_01.jpg"/>
          <p:cNvPicPr>
            <a:picLocks noChangeAspect="1"/>
          </p:cNvPicPr>
          <p:nvPr/>
        </p:nvPicPr>
        <p:blipFill>
          <a:blip r:embed="rId2">
            <a:extLst/>
          </a:blip>
          <a:stretch>
            <a:fillRect/>
          </a:stretch>
        </p:blipFill>
        <p:spPr>
          <a:xfrm>
            <a:off x="8013283" y="563808"/>
            <a:ext cx="8357435" cy="12588384"/>
          </a:xfrm>
          <a:prstGeom prst="rect">
            <a:avLst/>
          </a:prstGeom>
          <a:ln w="12700">
            <a:miter lim="400000"/>
          </a:ln>
          <a:effectLst>
            <a:outerShdw sx="100000" sy="100000" kx="0" ky="0" algn="b" rotWithShape="0" blurRad="190500" dist="8455" dir="5400000">
              <a:srgbClr val="000000"/>
            </a:outerShdw>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hank you for your attention :)"/>
          <p:cNvSpPr txBox="1"/>
          <p:nvPr/>
        </p:nvSpPr>
        <p:spPr>
          <a:xfrm>
            <a:off x="4296887" y="6159499"/>
            <a:ext cx="15790226"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8500">
                <a:solidFill>
                  <a:srgbClr val="202122"/>
                </a:solidFill>
                <a:latin typeface="Helvetica"/>
                <a:ea typeface="Helvetica"/>
                <a:cs typeface="Helvetica"/>
                <a:sym typeface="Helvetica"/>
              </a:defRPr>
            </a:lvl1pPr>
          </a:lstStyle>
          <a:p>
            <a:pPr/>
            <a:r>
              <a:t>Thank you for your attention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o what does Natural Heritage really include?"/>
          <p:cNvSpPr txBox="1"/>
          <p:nvPr>
            <p:ph type="title"/>
          </p:nvPr>
        </p:nvSpPr>
        <p:spPr>
          <a:prstGeom prst="rect">
            <a:avLst/>
          </a:prstGeom>
        </p:spPr>
        <p:txBody>
          <a:bodyPr/>
          <a:lstStyle>
            <a:lvl1pPr>
              <a:defRPr b="0"/>
            </a:lvl1pPr>
          </a:lstStyle>
          <a:p>
            <a:pPr/>
            <a:r>
              <a:t>So what does Natural Heritage really include?</a:t>
            </a:r>
          </a:p>
        </p:txBody>
      </p:sp>
      <p:sp>
        <p:nvSpPr>
          <p:cNvPr id="160" name="Countrysides…"/>
          <p:cNvSpPr txBox="1"/>
          <p:nvPr>
            <p:ph type="body" idx="1"/>
          </p:nvPr>
        </p:nvSpPr>
        <p:spPr>
          <a:prstGeom prst="rect">
            <a:avLst/>
          </a:prstGeom>
        </p:spPr>
        <p:txBody>
          <a:bodyPr/>
          <a:lstStyle/>
          <a:p>
            <a:pPr/>
            <a:r>
              <a:t>Countrysides</a:t>
            </a:r>
          </a:p>
          <a:p>
            <a:pPr/>
            <a:r>
              <a:t>Natural Environment (biodiversity, geodiversity)</a:t>
            </a:r>
          </a:p>
          <a:p>
            <a:pPr/>
            <a:r>
              <a:t>Cultural Landscapes (natural features that may have cultural attributes)</a:t>
            </a:r>
          </a:p>
          <a:p>
            <a:pPr/>
            <a:r>
              <a:t>Private and publicly protected natural areas</a:t>
            </a:r>
          </a:p>
          <a:p>
            <a:pPr/>
            <a:r>
              <a:t>Zoos, aquaria and botanical gardens</a:t>
            </a:r>
          </a:p>
          <a:p>
            <a:pPr/>
            <a:r>
              <a:t>Natural habitat, Marine Ecosystems, Sanctuaries, Reservoirs etc.</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Examples in Poland"/>
          <p:cNvSpPr txBox="1"/>
          <p:nvPr>
            <p:ph type="title"/>
          </p:nvPr>
        </p:nvSpPr>
        <p:spPr>
          <a:xfrm>
            <a:off x="7391701" y="6141418"/>
            <a:ext cx="9600598" cy="1433164"/>
          </a:xfrm>
          <a:prstGeom prst="rect">
            <a:avLst/>
          </a:prstGeom>
        </p:spPr>
        <p:txBody>
          <a:bodyPr/>
          <a:lstStyle>
            <a:lvl1pPr>
              <a:defRPr b="0">
                <a:latin typeface="Arial"/>
                <a:ea typeface="Arial"/>
                <a:cs typeface="Arial"/>
                <a:sym typeface="Arial"/>
              </a:defRPr>
            </a:lvl1pPr>
          </a:lstStyle>
          <a:p>
            <a:pPr/>
            <a:r>
              <a:t>Examples in Poland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Białowieża Forest (Puszcza Białowieska)"/>
          <p:cNvSpPr txBox="1"/>
          <p:nvPr>
            <p:ph type="title"/>
          </p:nvPr>
        </p:nvSpPr>
        <p:spPr>
          <a:xfrm>
            <a:off x="1206500" y="6141418"/>
            <a:ext cx="21971000" cy="1433164"/>
          </a:xfrm>
          <a:prstGeom prst="rect">
            <a:avLst/>
          </a:prstGeom>
        </p:spPr>
        <p:txBody>
          <a:bodyPr/>
          <a:lstStyle>
            <a:lvl1pPr algn="ctr">
              <a:defRPr b="0">
                <a:latin typeface="Arial"/>
                <a:ea typeface="Arial"/>
                <a:cs typeface="Arial"/>
                <a:sym typeface="Arial"/>
              </a:defRPr>
            </a:lvl1pPr>
          </a:lstStyle>
          <a:p>
            <a:pPr/>
            <a:r>
              <a:t>Białowieża Forest (Puszcza Białowieska)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puszcza-bialowieska.jpg" descr="puszcza-bialowieska.jpg"/>
          <p:cNvPicPr>
            <a:picLocks noChangeAspect="1"/>
          </p:cNvPicPr>
          <p:nvPr/>
        </p:nvPicPr>
        <p:blipFill>
          <a:blip r:embed="rId2">
            <a:extLst/>
          </a:blip>
          <a:stretch>
            <a:fillRect/>
          </a:stretch>
        </p:blipFill>
        <p:spPr>
          <a:xfrm>
            <a:off x="3658427" y="2049743"/>
            <a:ext cx="17067146" cy="9616514"/>
          </a:xfrm>
          <a:prstGeom prst="rect">
            <a:avLst/>
          </a:prstGeom>
          <a:ln w="12700">
            <a:miter lim="400000"/>
          </a:ln>
          <a:effectLst>
            <a:outerShdw sx="100000" sy="100000" kx="0" ky="0" algn="b" rotWithShape="0" blurRad="63500" dist="25400" dir="5400000">
              <a:srgbClr val="000000">
                <a:alpha val="50000"/>
              </a:srgbClr>
            </a:outerShdw>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831901_1571959805.jpg" descr="831901_1571959805.jpg"/>
          <p:cNvPicPr>
            <a:picLocks noChangeAspect="1"/>
          </p:cNvPicPr>
          <p:nvPr/>
        </p:nvPicPr>
        <p:blipFill>
          <a:blip r:embed="rId2">
            <a:extLst/>
          </a:blip>
          <a:stretch>
            <a:fillRect/>
          </a:stretch>
        </p:blipFill>
        <p:spPr>
          <a:xfrm>
            <a:off x="3582034" y="2204519"/>
            <a:ext cx="17219932" cy="9306962"/>
          </a:xfrm>
          <a:prstGeom prst="rect">
            <a:avLst/>
          </a:prstGeom>
          <a:ln w="12700">
            <a:miter lim="400000"/>
          </a:ln>
          <a:effectLst>
            <a:outerShdw sx="100000" sy="100000" kx="0" ky="0" algn="b" rotWithShape="0" blurRad="381000" dist="119618" dir="0">
              <a:srgbClr val="000000">
                <a:alpha val="75000"/>
              </a:srgbClr>
            </a:outerShdw>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lide bullet text"/>
          <p:cNvSpPr txBox="1"/>
          <p:nvPr>
            <p:ph type="body" sz="quarter" idx="1"/>
          </p:nvPr>
        </p:nvSpPr>
        <p:spPr>
          <a:xfrm>
            <a:off x="3187536" y="208734"/>
            <a:ext cx="17340511" cy="1727218"/>
          </a:xfrm>
          <a:prstGeom prst="rect">
            <a:avLst/>
          </a:prstGeom>
        </p:spPr>
        <p:txBody>
          <a:bodyPr/>
          <a:lstStyle/>
          <a:p>
            <a:pPr marL="0" indent="0" algn="ctr" defTabSz="457200">
              <a:lnSpc>
                <a:spcPct val="100000"/>
              </a:lnSpc>
              <a:spcBef>
                <a:spcPts val="0"/>
              </a:spcBef>
              <a:buSzTx/>
              <a:buNone/>
              <a:defRPr sz="8500">
                <a:latin typeface="Arial"/>
                <a:ea typeface="Arial"/>
                <a:cs typeface="Arial"/>
                <a:sym typeface="Arial"/>
              </a:defRPr>
            </a:pPr>
          </a:p>
        </p:txBody>
      </p:sp>
      <p:pic>
        <p:nvPicPr>
          <p:cNvPr id="171" name="Bison_bonasus_(Linnaeus_1758).jpg" descr="Bison_bonasus_(Linnaeus_1758).jpg"/>
          <p:cNvPicPr>
            <a:picLocks noChangeAspect="1"/>
          </p:cNvPicPr>
          <p:nvPr/>
        </p:nvPicPr>
        <p:blipFill>
          <a:blip r:embed="rId2">
            <a:extLst/>
          </a:blip>
          <a:stretch>
            <a:fillRect/>
          </a:stretch>
        </p:blipFill>
        <p:spPr>
          <a:xfrm>
            <a:off x="4160584" y="1795595"/>
            <a:ext cx="15394415" cy="10124810"/>
          </a:xfrm>
          <a:prstGeom prst="rect">
            <a:avLst/>
          </a:prstGeom>
          <a:ln w="25400">
            <a:solidFill>
              <a:srgbClr val="000000"/>
            </a:solidFill>
            <a:miter lim="400000"/>
          </a:ln>
          <a:effectLst>
            <a:outerShdw sx="100000" sy="100000" kx="0" ky="0" algn="b" rotWithShape="0" blurRad="381000" dist="119618" dir="0">
              <a:srgbClr val="000000">
                <a:alpha val="75000"/>
              </a:srgbClr>
            </a:outerShdw>
          </a:effectLst>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tołowe Mountains (Góry Stołowe)"/>
          <p:cNvSpPr txBox="1"/>
          <p:nvPr>
            <p:ph type="title"/>
          </p:nvPr>
        </p:nvSpPr>
        <p:spPr>
          <a:xfrm>
            <a:off x="4133881" y="6141418"/>
            <a:ext cx="16116238" cy="1433164"/>
          </a:xfrm>
          <a:prstGeom prst="rect">
            <a:avLst/>
          </a:prstGeom>
        </p:spPr>
        <p:txBody>
          <a:bodyPr/>
          <a:lstStyle>
            <a:lvl1pPr>
              <a:defRPr b="0">
                <a:latin typeface="Arial"/>
                <a:ea typeface="Arial"/>
                <a:cs typeface="Arial"/>
                <a:sym typeface="Arial"/>
              </a:defRPr>
            </a:lvl1pPr>
          </a:lstStyle>
          <a:p>
            <a:pPr/>
            <a:r>
              <a:t>Stołowe Mountains (Góry Stołowe)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