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49b5bbae6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49b5bbae6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49b5bbae6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49b5bbae6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49b5bbae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49b5bbae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49b5bbae68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49b5bbae68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49b5bbae6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49b5bbae6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49b5bbae6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49b5bbae6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49b5bbae68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49b5bbae68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49b5bbae6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49b5bbae6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49b5bbae68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49b5bbae6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9b5bbae6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49b5bbae6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1.jpg"/><Relationship Id="rId5"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rotWithShape="1">
          <a:blip r:embed="rId3">
            <a:alphaModFix/>
          </a:blip>
          <a:srcRect b="3200" l="30742" r="34649" t="20609"/>
          <a:stretch/>
        </p:blipFill>
        <p:spPr>
          <a:xfrm>
            <a:off x="2702913" y="0"/>
            <a:ext cx="3738168" cy="5143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cs"/>
              <a:t>air pollution</a:t>
            </a:r>
            <a:endParaRPr/>
          </a:p>
        </p:txBody>
      </p:sp>
      <p:sp>
        <p:nvSpPr>
          <p:cNvPr id="123" name="Google Shape;123;p22"/>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lang="cs"/>
              <a:t>The most important sources of air pollution in the Czech Republic are household heating, traffic, industry and transboundary air pollution.</a:t>
            </a:r>
            <a:endParaRPr/>
          </a:p>
        </p:txBody>
      </p:sp>
      <p:sp>
        <p:nvSpPr>
          <p:cNvPr id="124" name="Google Shape;124;p22"/>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Sever Moravy dál dusí smog. Nejhorší je situace je kolem Karviné a Ostravy  | iROZHLAS - spolehlivé zprávy" id="125" name="Google Shape;125;p22"/>
          <p:cNvPicPr preferRelativeResize="0"/>
          <p:nvPr/>
        </p:nvPicPr>
        <p:blipFill rotWithShape="1">
          <a:blip r:embed="rId3">
            <a:alphaModFix/>
          </a:blip>
          <a:srcRect b="0" l="-19474" r="0" t="0"/>
          <a:stretch/>
        </p:blipFill>
        <p:spPr>
          <a:xfrm>
            <a:off x="3301329" y="-22325"/>
            <a:ext cx="7795050" cy="5188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3"/>
          <p:cNvPicPr preferRelativeResize="0"/>
          <p:nvPr/>
        </p:nvPicPr>
        <p:blipFill rotWithShape="1">
          <a:blip r:embed="rId3">
            <a:alphaModFix/>
          </a:blip>
          <a:srcRect b="5074" l="28929" r="33081" t="23450"/>
          <a:stretch/>
        </p:blipFill>
        <p:spPr>
          <a:xfrm>
            <a:off x="2384975" y="0"/>
            <a:ext cx="4374052"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p:nvPr/>
        </p:nvSpPr>
        <p:spPr>
          <a:xfrm>
            <a:off x="1035850" y="696525"/>
            <a:ext cx="3902400" cy="3706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1"/>
              </a:highlight>
            </a:endParaRPr>
          </a:p>
        </p:txBody>
      </p:sp>
      <p:sp>
        <p:nvSpPr>
          <p:cNvPr id="62" name="Google Shape;62;p14"/>
          <p:cNvSpPr txBox="1"/>
          <p:nvPr/>
        </p:nvSpPr>
        <p:spPr>
          <a:xfrm>
            <a:off x="1169800" y="1178725"/>
            <a:ext cx="3714900" cy="220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cs" sz="2900">
                <a:latin typeface="Montserrat"/>
                <a:ea typeface="Montserrat"/>
                <a:cs typeface="Montserrat"/>
                <a:sym typeface="Montserrat"/>
              </a:rPr>
              <a:t>ENVIRONMENTAL DANGERS </a:t>
            </a:r>
            <a:endParaRPr b="1" sz="2900">
              <a:latin typeface="Montserrat"/>
              <a:ea typeface="Montserrat"/>
              <a:cs typeface="Montserrat"/>
              <a:sym typeface="Montserrat"/>
            </a:endParaRPr>
          </a:p>
          <a:p>
            <a:pPr indent="0" lvl="0" marL="0" rtl="0" algn="l">
              <a:spcBef>
                <a:spcPts val="0"/>
              </a:spcBef>
              <a:spcAft>
                <a:spcPts val="0"/>
              </a:spcAft>
              <a:buNone/>
            </a:pPr>
            <a:r>
              <a:t/>
            </a:r>
            <a:endParaRPr b="1" sz="2300">
              <a:latin typeface="Montserrat"/>
              <a:ea typeface="Montserrat"/>
              <a:cs typeface="Montserrat"/>
              <a:sym typeface="Montserrat"/>
            </a:endParaRPr>
          </a:p>
          <a:p>
            <a:pPr indent="0" lvl="0" marL="0" rtl="0" algn="l">
              <a:spcBef>
                <a:spcPts val="0"/>
              </a:spcBef>
              <a:spcAft>
                <a:spcPts val="0"/>
              </a:spcAft>
              <a:buNone/>
            </a:pPr>
            <a:r>
              <a:rPr lang="cs" sz="2500">
                <a:latin typeface="Montserrat"/>
                <a:ea typeface="Montserrat"/>
                <a:cs typeface="Montserrat"/>
                <a:sym typeface="Montserrat"/>
              </a:rPr>
              <a:t>IN THE CZECH REPUBLIC</a:t>
            </a:r>
            <a:endParaRPr sz="2500">
              <a:latin typeface="Montserrat"/>
              <a:ea typeface="Montserrat"/>
              <a:cs typeface="Montserrat"/>
              <a:sym typeface="Montserrat"/>
            </a:endParaRPr>
          </a:p>
        </p:txBody>
      </p:sp>
      <p:pic>
        <p:nvPicPr>
          <p:cNvPr id="63" name="Google Shape;63;p14"/>
          <p:cNvPicPr preferRelativeResize="0"/>
          <p:nvPr/>
        </p:nvPicPr>
        <p:blipFill rotWithShape="1">
          <a:blip r:embed="rId3">
            <a:alphaModFix/>
          </a:blip>
          <a:srcRect b="12152" l="25311" r="8150" t="29196"/>
          <a:stretch/>
        </p:blipFill>
        <p:spPr>
          <a:xfrm>
            <a:off x="0" y="0"/>
            <a:ext cx="9335900" cy="5143501"/>
          </a:xfrm>
          <a:prstGeom prst="rect">
            <a:avLst/>
          </a:prstGeom>
          <a:noFill/>
          <a:ln>
            <a:noFill/>
          </a:ln>
        </p:spPr>
      </p:pic>
      <p:sp>
        <p:nvSpPr>
          <p:cNvPr id="64" name="Google Shape;64;p14"/>
          <p:cNvSpPr txBox="1"/>
          <p:nvPr/>
        </p:nvSpPr>
        <p:spPr>
          <a:xfrm>
            <a:off x="1169800" y="3250400"/>
            <a:ext cx="1920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cs" sz="1000"/>
              <a:t>24.5.2023</a:t>
            </a:r>
            <a:endParaRPr i="1"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cs"/>
              <a:t>bark beetle </a:t>
            </a:r>
            <a:r>
              <a:rPr i="1" lang="cs" sz="3000"/>
              <a:t>s</a:t>
            </a:r>
            <a:r>
              <a:rPr i="1" lang="cs" sz="3000"/>
              <a:t>colytinae</a:t>
            </a:r>
            <a:endParaRPr i="1" sz="3000"/>
          </a:p>
        </p:txBody>
      </p:sp>
      <p:sp>
        <p:nvSpPr>
          <p:cNvPr id="70" name="Google Shape;70;p1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cs"/>
              <a:t>Bark blight is a disease of trees and forests caused by bark beetles. As early as the end of the 18th century, regulations were issued in these countries to exterminate the beetle.</a:t>
            </a:r>
            <a:endParaRPr/>
          </a:p>
        </p:txBody>
      </p:sp>
      <p:sp>
        <p:nvSpPr>
          <p:cNvPr id="71" name="Google Shape;71;p1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Ohrožuje kůrovec i dřevostavby? | Dřevostavby, časopis o bydlení -  DřevoStavby" id="72" name="Google Shape;72;p15"/>
          <p:cNvPicPr preferRelativeResize="0"/>
          <p:nvPr/>
        </p:nvPicPr>
        <p:blipFill rotWithShape="1">
          <a:blip r:embed="rId3">
            <a:alphaModFix/>
          </a:blip>
          <a:srcRect b="0" l="24767" r="13988" t="0"/>
          <a:stretch/>
        </p:blipFill>
        <p:spPr>
          <a:xfrm>
            <a:off x="4939500" y="724075"/>
            <a:ext cx="3837000" cy="35293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nvSpPr>
        <p:spPr>
          <a:xfrm>
            <a:off x="1991325" y="928700"/>
            <a:ext cx="514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descr="Kůrovec a „nové odumírání lesa“ v Německu | Silvarium - lesnický, dřevařský  a myslivecký zpravodajský web" id="78" name="Google Shape;78;p16"/>
          <p:cNvPicPr preferRelativeResize="0"/>
          <p:nvPr/>
        </p:nvPicPr>
        <p:blipFill>
          <a:blip r:embed="rId3">
            <a:alphaModFix/>
          </a:blip>
          <a:stretch>
            <a:fillRect/>
          </a:stretch>
        </p:blipFill>
        <p:spPr>
          <a:xfrm>
            <a:off x="0" y="366125"/>
            <a:ext cx="6361051" cy="4777375"/>
          </a:xfrm>
          <a:prstGeom prst="rect">
            <a:avLst/>
          </a:prstGeom>
          <a:noFill/>
          <a:ln>
            <a:noFill/>
          </a:ln>
        </p:spPr>
      </p:pic>
      <p:pic>
        <p:nvPicPr>
          <p:cNvPr descr="Katastrofa jménem kůrovec. Severní Moravu už nezachráníme, varuje expert  Zahradník | Domov | Lidovky.cz" id="79" name="Google Shape;79;p16"/>
          <p:cNvPicPr preferRelativeResize="0"/>
          <p:nvPr/>
        </p:nvPicPr>
        <p:blipFill>
          <a:blip r:embed="rId4">
            <a:alphaModFix/>
          </a:blip>
          <a:stretch>
            <a:fillRect/>
          </a:stretch>
        </p:blipFill>
        <p:spPr>
          <a:xfrm>
            <a:off x="5679200" y="3138875"/>
            <a:ext cx="2628900" cy="1714500"/>
          </a:xfrm>
          <a:prstGeom prst="rect">
            <a:avLst/>
          </a:prstGeom>
          <a:noFill/>
          <a:ln>
            <a:noFill/>
          </a:ln>
        </p:spPr>
      </p:pic>
      <p:pic>
        <p:nvPicPr>
          <p:cNvPr descr="Kůrovec se přesouvá do městských parků. Lýkožrout smrkový dokáže napadat i  modřín | iROZHLAS - spolehlivé zprávy" id="80" name="Google Shape;80;p16"/>
          <p:cNvPicPr preferRelativeResize="0"/>
          <p:nvPr/>
        </p:nvPicPr>
        <p:blipFill>
          <a:blip r:embed="rId5">
            <a:alphaModFix/>
          </a:blip>
          <a:stretch>
            <a:fillRect/>
          </a:stretch>
        </p:blipFill>
        <p:spPr>
          <a:xfrm>
            <a:off x="5209275" y="16800"/>
            <a:ext cx="3934725" cy="222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cs"/>
              <a:t>tornadoes</a:t>
            </a:r>
            <a:endParaRPr/>
          </a:p>
        </p:txBody>
      </p:sp>
      <p:sp>
        <p:nvSpPr>
          <p:cNvPr id="86" name="Google Shape;86;p17"/>
          <p:cNvSpPr txBox="1"/>
          <p:nvPr>
            <p:ph idx="1" type="subTitle"/>
          </p:nvPr>
        </p:nvSpPr>
        <p:spPr>
          <a:xfrm>
            <a:off x="265500" y="2803075"/>
            <a:ext cx="4045200" cy="18939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lang="cs"/>
              <a:t>happen</a:t>
            </a:r>
            <a:r>
              <a:rPr lang="cs"/>
              <a:t> not as often</a:t>
            </a:r>
            <a:endParaRPr/>
          </a:p>
          <a:p>
            <a:pPr indent="0" lvl="0" marL="0" rtl="0" algn="ctr">
              <a:spcBef>
                <a:spcPts val="0"/>
              </a:spcBef>
              <a:spcAft>
                <a:spcPts val="0"/>
              </a:spcAft>
              <a:buNone/>
            </a:pPr>
            <a:r>
              <a:t/>
            </a:r>
            <a:endParaRPr/>
          </a:p>
          <a:p>
            <a:pPr indent="0" lvl="0" marL="0" rtl="0" algn="ctr">
              <a:spcBef>
                <a:spcPts val="0"/>
              </a:spcBef>
              <a:spcAft>
                <a:spcPts val="0"/>
              </a:spcAft>
              <a:buNone/>
            </a:pPr>
            <a:r>
              <a:rPr lang="cs"/>
              <a:t>examples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cs"/>
              <a:t>2021 Hodonín, Břeclav</a:t>
            </a:r>
            <a:endParaRPr/>
          </a:p>
          <a:p>
            <a:pPr indent="0" lvl="0" marL="0" rtl="0" algn="ctr">
              <a:spcBef>
                <a:spcPts val="0"/>
              </a:spcBef>
              <a:spcAft>
                <a:spcPts val="0"/>
              </a:spcAft>
              <a:buNone/>
            </a:pPr>
            <a:r>
              <a:rPr lang="cs"/>
              <a:t>2018 Příbram</a:t>
            </a:r>
            <a:endParaRPr/>
          </a:p>
          <a:p>
            <a:pPr indent="0" lvl="0" marL="0" rtl="0" algn="ctr">
              <a:spcBef>
                <a:spcPts val="0"/>
              </a:spcBef>
              <a:spcAft>
                <a:spcPts val="0"/>
              </a:spcAft>
              <a:buNone/>
            </a:pPr>
            <a:r>
              <a:rPr lang="cs"/>
              <a:t>2018 Klatovy</a:t>
            </a:r>
            <a:endParaRPr/>
          </a:p>
          <a:p>
            <a:pPr indent="0" lvl="0" marL="0" rtl="0" algn="ctr">
              <a:spcBef>
                <a:spcPts val="0"/>
              </a:spcBef>
              <a:spcAft>
                <a:spcPts val="0"/>
              </a:spcAft>
              <a:buNone/>
            </a:pPr>
            <a:r>
              <a:rPr lang="cs"/>
              <a:t>2016 Červená Hora</a:t>
            </a:r>
            <a:endParaRPr/>
          </a:p>
        </p:txBody>
      </p:sp>
      <p:sp>
        <p:nvSpPr>
          <p:cNvPr id="87" name="Google Shape;87;p17"/>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Tornadoes: MedlinePlus" id="88" name="Google Shape;88;p17"/>
          <p:cNvPicPr preferRelativeResize="0"/>
          <p:nvPr/>
        </p:nvPicPr>
        <p:blipFill rotWithShape="1">
          <a:blip r:embed="rId3">
            <a:alphaModFix/>
          </a:blip>
          <a:srcRect b="0" l="18302" r="15647" t="0"/>
          <a:stretch/>
        </p:blipFill>
        <p:spPr>
          <a:xfrm>
            <a:off x="4906862" y="571175"/>
            <a:ext cx="3902275" cy="392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94" name="Google Shape;94;p1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95" name="Google Shape;95;p1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Czech Republic: Deadly tornado sweeps through villages - BBC News" id="96" name="Google Shape;96;p18"/>
          <p:cNvPicPr preferRelativeResize="0"/>
          <p:nvPr/>
        </p:nvPicPr>
        <p:blipFill>
          <a:blip r:embed="rId3">
            <a:alphaModFix/>
          </a:blip>
          <a:stretch>
            <a:fillRect/>
          </a:stretch>
        </p:blipFill>
        <p:spPr>
          <a:xfrm>
            <a:off x="0" y="0"/>
            <a:ext cx="9426475" cy="5299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cs"/>
              <a:t>floods</a:t>
            </a:r>
            <a:endParaRPr/>
          </a:p>
        </p:txBody>
      </p:sp>
      <p:sp>
        <p:nvSpPr>
          <p:cNvPr id="102" name="Google Shape;102;p19"/>
          <p:cNvSpPr txBox="1"/>
          <p:nvPr>
            <p:ph idx="1" type="subTitle"/>
          </p:nvPr>
        </p:nvSpPr>
        <p:spPr>
          <a:xfrm>
            <a:off x="265500" y="2803075"/>
            <a:ext cx="4045200" cy="17214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cs"/>
              <a:t>In the Czech Republic the most destructive natural disasters result from floods. Evidence for this was the flood of July 1997 in Moravia and Silesia which took 52 lives and caused damage in excess of 63 billions Kč. </a:t>
            </a:r>
            <a:endParaRPr/>
          </a:p>
          <a:p>
            <a:pPr indent="0" lvl="0" marL="0" rtl="0" algn="ctr">
              <a:spcBef>
                <a:spcPts val="0"/>
              </a:spcBef>
              <a:spcAft>
                <a:spcPts val="0"/>
              </a:spcAft>
              <a:buNone/>
            </a:pPr>
            <a:r>
              <a:rPr lang="cs"/>
              <a:t>Similarly the flood in Bohemia in August 2002, took 19 lives and damage ran over 70 billions Kč.</a:t>
            </a:r>
            <a:endParaRPr/>
          </a:p>
        </p:txBody>
      </p:sp>
      <p:sp>
        <p:nvSpPr>
          <p:cNvPr id="103" name="Google Shape;103;p1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Floods lead to havoc in Central Europe | Mint Primer" id="104" name="Google Shape;104;p19"/>
          <p:cNvPicPr preferRelativeResize="0"/>
          <p:nvPr/>
        </p:nvPicPr>
        <p:blipFill rotWithShape="1">
          <a:blip r:embed="rId3">
            <a:alphaModFix/>
          </a:blip>
          <a:srcRect b="0" l="11956" r="0" t="0"/>
          <a:stretch/>
        </p:blipFill>
        <p:spPr>
          <a:xfrm>
            <a:off x="4572000" y="0"/>
            <a:ext cx="6953200" cy="5259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cs"/>
              <a:t>water pollution</a:t>
            </a:r>
            <a:endParaRPr/>
          </a:p>
        </p:txBody>
      </p:sp>
      <p:sp>
        <p:nvSpPr>
          <p:cNvPr id="110" name="Google Shape;110;p2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fontScale="77500"/>
          </a:bodyPr>
          <a:lstStyle/>
          <a:p>
            <a:pPr indent="0" lvl="0" marL="0" rtl="0" algn="ctr">
              <a:spcBef>
                <a:spcPts val="0"/>
              </a:spcBef>
              <a:spcAft>
                <a:spcPts val="0"/>
              </a:spcAft>
              <a:buNone/>
            </a:pPr>
            <a:r>
              <a:rPr lang="cs"/>
              <a:t>T</a:t>
            </a:r>
            <a:r>
              <a:rPr lang="cs"/>
              <a:t>he contamination of water sources by substances which make the water unusable for drinking, cooking, cleaning, swimming, and other activities.</a:t>
            </a:r>
            <a:endParaRPr/>
          </a:p>
        </p:txBody>
      </p:sp>
      <p:sp>
        <p:nvSpPr>
          <p:cNvPr id="111" name="Google Shape;111;p2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descr="As Cross-Border Water Pollution Worsens, Solutions Prove Elusive - Klir" id="112" name="Google Shape;112;p20"/>
          <p:cNvPicPr preferRelativeResize="0"/>
          <p:nvPr/>
        </p:nvPicPr>
        <p:blipFill rotWithShape="1">
          <a:blip r:embed="rId3">
            <a:alphaModFix/>
          </a:blip>
          <a:srcRect b="0" l="25339" r="0" t="0"/>
          <a:stretch/>
        </p:blipFill>
        <p:spPr>
          <a:xfrm>
            <a:off x="4572000" y="17750"/>
            <a:ext cx="5725976" cy="5107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descr="HEIS VUV" id="117" name="Google Shape;117;p21"/>
          <p:cNvPicPr preferRelativeResize="0"/>
          <p:nvPr/>
        </p:nvPicPr>
        <p:blipFill>
          <a:blip r:embed="rId3">
            <a:alphaModFix/>
          </a:blip>
          <a:stretch>
            <a:fillRect/>
          </a:stretch>
        </p:blipFill>
        <p:spPr>
          <a:xfrm>
            <a:off x="821519" y="99150"/>
            <a:ext cx="7688375" cy="5435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