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1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272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0717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41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094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132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5537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698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09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690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713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3DCA23-676B-463B-9DA5-DF196150D3E6}" type="datetimeFigureOut">
              <a:rPr lang="pl-PL" smtClean="0"/>
              <a:pPr/>
              <a:t>08.11.2020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575CD-3873-43F3-ABF5-87320551488F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4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740ADF-BE69-4E36-93F4-4C132C79ED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Examples of cultural heritage in Poland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468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2F888C18-7E74-4A98-A7B4-A5C43583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0436840-698D-4B5F-A7C0-101AD48D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38292A-C9AF-4C89-895F-2997469D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4" y="516835"/>
            <a:ext cx="6862153" cy="1666501"/>
          </a:xfrm>
        </p:spPr>
        <p:txBody>
          <a:bodyPr>
            <a:normAutofit/>
          </a:bodyPr>
          <a:lstStyle/>
          <a:p>
            <a:pPr algn="ctr"/>
            <a:r>
              <a:rPr lang="pl-PL" sz="4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Historic</a:t>
            </a:r>
            <a:r>
              <a:rPr lang="pl-PL" sz="4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Centre of </a:t>
            </a:r>
            <a:r>
              <a:rPr lang="pl-PL" sz="4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Cracow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xmlns="" id="{D4D1F1A7-4C7C-4094-8B5F-77D54E7E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2511512"/>
            <a:ext cx="6791132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Historic Centre of Kraków, the former capital of Poland, is situated at the foot of the Royal </a:t>
            </a:r>
            <a:r>
              <a:rPr lang="en-US" sz="1800" dirty="0" err="1">
                <a:solidFill>
                  <a:srgbClr val="FFFFFF"/>
                </a:solidFill>
              </a:rPr>
              <a:t>Wawel</a:t>
            </a:r>
            <a:r>
              <a:rPr lang="en-US" sz="1800" dirty="0">
                <a:solidFill>
                  <a:srgbClr val="FFFFFF"/>
                </a:solidFill>
              </a:rPr>
              <a:t> Castle. 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rgbClr val="FFFFFF"/>
                </a:solidFill>
              </a:rPr>
              <a:t>Wawel </a:t>
            </a:r>
            <a:r>
              <a:rPr lang="pl-PL" sz="1800" dirty="0" err="1">
                <a:solidFill>
                  <a:srgbClr val="FFFFFF"/>
                </a:solidFill>
              </a:rPr>
              <a:t>Castle</a:t>
            </a:r>
            <a:r>
              <a:rPr lang="pl-PL" sz="1800" dirty="0">
                <a:solidFill>
                  <a:srgbClr val="FFFFFF"/>
                </a:solidFill>
              </a:rPr>
              <a:t> was the seat of the </a:t>
            </a:r>
            <a:r>
              <a:rPr lang="pl-PL" sz="1800" dirty="0" err="1">
                <a:solidFill>
                  <a:srgbClr val="FFFFFF"/>
                </a:solidFill>
              </a:rPr>
              <a:t>polish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kings</a:t>
            </a:r>
            <a:r>
              <a:rPr lang="pl-PL" sz="1800" dirty="0">
                <a:solidFill>
                  <a:srgbClr val="FFFFFF"/>
                </a:solidFill>
              </a:rPr>
              <a:t> and </a:t>
            </a:r>
            <a:r>
              <a:rPr lang="pl-PL" sz="1800" dirty="0" err="1">
                <a:solidFill>
                  <a:srgbClr val="FFFFFF"/>
                </a:solidFill>
              </a:rPr>
              <a:t>their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coronation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13th-century merchants' town has Europe's largest market square and numerous historical houses, palaces and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churches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It’s embellished by the Cloth Hall, St Mary’s Church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and many old houses, each with its own historical genealogy.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3682BE5A-770A-4799-BE6D-CE0BD0AD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ymbol zastępczy zawartości 6" descr="Obraz zawierający budynek, zewnętrzne, trawa, dom&#10;&#10;Opis wygenerowany automatycznie">
            <a:extLst>
              <a:ext uri="{FF2B5EF4-FFF2-40B4-BE49-F238E27FC236}">
                <a16:creationId xmlns:a16="http://schemas.microsoft.com/office/drawing/2014/main" xmlns="" id="{EE15C5AF-BDB0-4BDA-B165-8F250B788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9" r="8665" b="2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5B58713-80A3-4F72-8ADA-A63E6BA8B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budynek, zachód słońca&#10;&#10;Opis wygenerowany automatycznie">
            <a:extLst>
              <a:ext uri="{FF2B5EF4-FFF2-40B4-BE49-F238E27FC236}">
                <a16:creationId xmlns:a16="http://schemas.microsoft.com/office/drawing/2014/main" xmlns="" id="{4B1986D3-05A1-4BBA-9FAF-84F8AFF6A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04" b="1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8E15187-E18F-481F-8F0B-B819E86B3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8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F888C18-7E74-4A98-A7B4-A5C43583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0436840-698D-4B5F-A7C0-101AD48D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14AD5C-D782-475F-9EF8-49E62FCB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Wieliczka &amp; Bochnia </a:t>
            </a:r>
            <a:r>
              <a:rPr lang="pl-PL" sz="4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Royal</a:t>
            </a:r>
            <a:r>
              <a:rPr lang="pl-PL" sz="40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Salt </a:t>
            </a:r>
            <a:r>
              <a:rPr lang="pl-PL" sz="40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Mines</a:t>
            </a:r>
            <a:endParaRPr lang="pl-PL" sz="4000" dirty="0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EF25C203-E26B-401C-B7D4-563990F68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2848331"/>
            <a:ext cx="6808887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</a:t>
            </a:r>
            <a:r>
              <a:rPr lang="en-US" sz="1800" dirty="0" err="1">
                <a:solidFill>
                  <a:srgbClr val="FFFFFF"/>
                </a:solidFill>
              </a:rPr>
              <a:t>Wieliczka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dirty="0" err="1">
                <a:solidFill>
                  <a:srgbClr val="FFFFFF"/>
                </a:solidFill>
              </a:rPr>
              <a:t>Bochnia</a:t>
            </a:r>
            <a:r>
              <a:rPr lang="en-US" sz="1800" dirty="0">
                <a:solidFill>
                  <a:srgbClr val="FFFFFF"/>
                </a:solidFill>
              </a:rPr>
              <a:t> Royal Salt Mines illustrate the historic stages of the development of mining techniques in Europe from the 13th to the 20th centuries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1800" dirty="0">
                <a:solidFill>
                  <a:srgbClr val="FFFFFF"/>
                </a:solidFill>
              </a:rPr>
              <a:t>B</a:t>
            </a:r>
            <a:r>
              <a:rPr lang="en-US" sz="1800" dirty="0" err="1">
                <a:solidFill>
                  <a:srgbClr val="FFFFFF"/>
                </a:solidFill>
              </a:rPr>
              <a:t>oth</a:t>
            </a:r>
            <a:r>
              <a:rPr lang="en-US" sz="1800" dirty="0">
                <a:solidFill>
                  <a:srgbClr val="FFFFFF"/>
                </a:solidFill>
              </a:rPr>
              <a:t> mines have hundreds of kilometers of galleries with works of art, underground chapels and statues sculpted in the salt, making a fascinating pilgrimage into the past.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682BE5A-770A-4799-BE6D-CE0BD0AD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zewnętrzne, skała, stojące, kamień&#10;&#10;Opis wygenerowany automatycznie">
            <a:extLst>
              <a:ext uri="{FF2B5EF4-FFF2-40B4-BE49-F238E27FC236}">
                <a16:creationId xmlns:a16="http://schemas.microsoft.com/office/drawing/2014/main" xmlns="" id="{A3F78877-5CCA-4BC7-BD7F-7353B6265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" r="-3" b="-3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5B58713-80A3-4F72-8ADA-A63E6BA8B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wewnątrz, budynek, żyjący, kamień&#10;&#10;Opis wygenerowany automatycznie">
            <a:extLst>
              <a:ext uri="{FF2B5EF4-FFF2-40B4-BE49-F238E27FC236}">
                <a16:creationId xmlns:a16="http://schemas.microsoft.com/office/drawing/2014/main" xmlns="" id="{4899B81B-555B-4242-988D-8D1CEDFCF5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65" r="31889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75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AF23E7-E179-496B-90F2-20808707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l-PL" sz="2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Auschwitz Birkenau, Nazi German </a:t>
            </a:r>
            <a:r>
              <a:rPr lang="pl-PL" sz="25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Concentration</a:t>
            </a:r>
            <a:r>
              <a:rPr lang="pl-PL" sz="2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pl-PL" sz="25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Extermination</a:t>
            </a:r>
            <a:r>
              <a:rPr lang="pl-PL" sz="25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5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Camp</a:t>
            </a:r>
            <a:endParaRPr lang="pl-PL" sz="2500" dirty="0">
              <a:solidFill>
                <a:srgbClr val="FFFFFF"/>
              </a:solidFill>
            </a:endParaRPr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xmlns="" id="{527570C7-A4DF-4A3A-B79F-5CFE2CEA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FF"/>
                </a:solidFill>
              </a:rPr>
              <a:t>The scene of martyrdom of millions of people during World War II</a:t>
            </a:r>
            <a:endParaRPr lang="pl-PL" sz="16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rgbClr val="FFFFFF"/>
                </a:solidFill>
              </a:rPr>
              <a:t>T</a:t>
            </a:r>
            <a:r>
              <a:rPr lang="en-US" sz="1600" dirty="0">
                <a:solidFill>
                  <a:srgbClr val="FFFFFF"/>
                </a:solidFill>
              </a:rPr>
              <a:t>he largest Nazi concentration camp in German-occupied Europe.</a:t>
            </a:r>
            <a:endParaRPr lang="pl-PL" sz="16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FF"/>
                </a:solidFill>
              </a:rPr>
              <a:t>The concentration camp named Auschwitz I was established in April 1940 on the outskirts of </a:t>
            </a:r>
            <a:r>
              <a:rPr lang="en-US" sz="1600" dirty="0" err="1">
                <a:solidFill>
                  <a:srgbClr val="FFFFFF"/>
                </a:solidFill>
              </a:rPr>
              <a:t>Oświęcim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endParaRPr lang="pl-PL" sz="16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FFFF"/>
                </a:solidFill>
              </a:rPr>
              <a:t>The main extermination center and the world’s largest cemetery, Birkenau, was built in the suburbs of </a:t>
            </a:r>
            <a:r>
              <a:rPr lang="en-US" sz="1600" dirty="0" err="1">
                <a:solidFill>
                  <a:srgbClr val="FFFFFF"/>
                </a:solidFill>
              </a:rPr>
              <a:t>Oświęcim</a:t>
            </a:r>
            <a:r>
              <a:rPr lang="en-US" sz="1600" dirty="0">
                <a:solidFill>
                  <a:srgbClr val="FFFFFF"/>
                </a:solidFill>
              </a:rPr>
              <a:t> in 1942. </a:t>
            </a:r>
          </a:p>
        </p:txBody>
      </p:sp>
      <p:pic>
        <p:nvPicPr>
          <p:cNvPr id="5" name="Symbol zastępczy zawartości 4" descr="Obraz zawierający zewnętrzne, płot, budynek, dom&#10;&#10;Opis wygenerowany automatycznie">
            <a:extLst>
              <a:ext uri="{FF2B5EF4-FFF2-40B4-BE49-F238E27FC236}">
                <a16:creationId xmlns:a16="http://schemas.microsoft.com/office/drawing/2014/main" xmlns="" id="{0B0F43AB-04D0-4499-A8CD-5ADC9E471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6" r="3025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18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732E6A-DF06-4B98-B8B3-9532766C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268284"/>
          </a:xfrm>
        </p:spPr>
        <p:txBody>
          <a:bodyPr>
            <a:normAutofit/>
          </a:bodyPr>
          <a:lstStyle/>
          <a:p>
            <a:r>
              <a:rPr lang="pl-PL" sz="36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Białowieża </a:t>
            </a:r>
            <a:r>
              <a:rPr lang="pl-PL" sz="36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Forest</a:t>
            </a:r>
            <a:endParaRPr lang="pl-PL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F93F28F-C519-4206-B141-B5E65D7A8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91" y="1944210"/>
            <a:ext cx="3604851" cy="4607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The </a:t>
            </a:r>
            <a:r>
              <a:rPr lang="en-US" sz="1500" dirty="0" err="1">
                <a:solidFill>
                  <a:srgbClr val="FFFFFF"/>
                </a:solidFill>
              </a:rPr>
              <a:t>Białowieża</a:t>
            </a:r>
            <a:r>
              <a:rPr lang="en-US" sz="1500" dirty="0">
                <a:solidFill>
                  <a:srgbClr val="FFFFFF"/>
                </a:solidFill>
              </a:rPr>
              <a:t> Forest is a vast forest complex, consisting of the remnants of several primeval forests: </a:t>
            </a:r>
            <a:r>
              <a:rPr lang="en-US" sz="1500" dirty="0" err="1">
                <a:solidFill>
                  <a:srgbClr val="FFFFFF"/>
                </a:solidFill>
              </a:rPr>
              <a:t>Białowieża</a:t>
            </a:r>
            <a:r>
              <a:rPr lang="en-US" sz="1500" dirty="0">
                <a:solidFill>
                  <a:srgbClr val="FFFFFF"/>
                </a:solidFill>
              </a:rPr>
              <a:t> Forest, </a:t>
            </a:r>
            <a:r>
              <a:rPr lang="en-US" sz="1500" dirty="0" err="1">
                <a:solidFill>
                  <a:srgbClr val="FFFFFF"/>
                </a:solidFill>
              </a:rPr>
              <a:t>Ladzka</a:t>
            </a:r>
            <a:r>
              <a:rPr lang="en-US" sz="1500" dirty="0">
                <a:solidFill>
                  <a:srgbClr val="FFFFFF"/>
                </a:solidFill>
              </a:rPr>
              <a:t> Forest, </a:t>
            </a:r>
            <a:r>
              <a:rPr lang="en-US" sz="1500" dirty="0" err="1">
                <a:solidFill>
                  <a:srgbClr val="FFFFFF"/>
                </a:solidFill>
              </a:rPr>
              <a:t>Świsłocka</a:t>
            </a:r>
            <a:r>
              <a:rPr lang="en-US" sz="1500" dirty="0">
                <a:solidFill>
                  <a:srgbClr val="FFFFFF"/>
                </a:solidFill>
              </a:rPr>
              <a:t> Forest and </a:t>
            </a:r>
            <a:r>
              <a:rPr lang="en-US" sz="1500" dirty="0" err="1">
                <a:solidFill>
                  <a:srgbClr val="FFFFFF"/>
                </a:solidFill>
              </a:rPr>
              <a:t>Szereszewska</a:t>
            </a:r>
            <a:r>
              <a:rPr lang="en-US" sz="1500" dirty="0">
                <a:solidFill>
                  <a:srgbClr val="FFFFFF"/>
                </a:solidFill>
              </a:rPr>
              <a:t> Forest. </a:t>
            </a:r>
            <a:endParaRPr lang="pl-PL" sz="15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This large expanse of natural forest is located on the country's eastern border and distributed roughly evenly between Poland and Belarus. </a:t>
            </a:r>
            <a:endParaRPr lang="pl-PL" sz="15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The symbol of the </a:t>
            </a:r>
            <a:r>
              <a:rPr lang="en-US" sz="1500" dirty="0" err="1">
                <a:solidFill>
                  <a:srgbClr val="FFFFFF"/>
                </a:solidFill>
              </a:rPr>
              <a:t>Białowieża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Fores</a:t>
            </a:r>
            <a:r>
              <a:rPr lang="en-US" sz="1500" dirty="0">
                <a:solidFill>
                  <a:srgbClr val="FFFFFF"/>
                </a:solidFill>
              </a:rPr>
              <a:t> is the European Bison</a:t>
            </a:r>
          </a:p>
        </p:txBody>
      </p:sp>
      <p:pic>
        <p:nvPicPr>
          <p:cNvPr id="5" name="Symbol zastępczy zawartości 4" descr="Obraz zawierający trawa, zewnętrzne, ssak, pole&#10;&#10;Opis wygenerowany automatycznie">
            <a:extLst>
              <a:ext uri="{FF2B5EF4-FFF2-40B4-BE49-F238E27FC236}">
                <a16:creationId xmlns:a16="http://schemas.microsoft.com/office/drawing/2014/main" xmlns="" id="{C33E1D31-09BF-4448-926D-AF82ABBF7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 r="3095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1614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8">
            <a:extLst>
              <a:ext uri="{FF2B5EF4-FFF2-40B4-BE49-F238E27FC236}">
                <a16:creationId xmlns:a16="http://schemas.microsoft.com/office/drawing/2014/main" xmlns="" id="{F9567813-D7CB-4815-8D6F-28E3C9D5A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xmlns="" id="{FA45F7C9-4421-4A23-B34E-99DE33301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F6AF37-ED46-4668-9AC6-955FEF6A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4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Historic</a:t>
            </a:r>
            <a:r>
              <a:rPr lang="pl-PL" sz="4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Centre of </a:t>
            </a:r>
            <a:r>
              <a:rPr lang="pl-PL" sz="44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Warsaw</a:t>
            </a:r>
            <a:endParaRPr lang="pl-PL" sz="4400" dirty="0">
              <a:solidFill>
                <a:srgbClr val="FFFFFF"/>
              </a:solidFill>
            </a:endParaRP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xmlns="" id="{39C78BE1-3CB5-44EE-A9D8-F2A50B9D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2236304"/>
            <a:ext cx="6533679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During the Warsaw Uprising in August 1944, more than 85% of Warsaw's historic </a:t>
            </a:r>
            <a:r>
              <a:rPr lang="en-US" sz="1800" dirty="0" err="1">
                <a:solidFill>
                  <a:srgbClr val="FFFFFF"/>
                </a:solidFill>
              </a:rPr>
              <a:t>centre</a:t>
            </a:r>
            <a:r>
              <a:rPr lang="en-US" sz="1800" dirty="0">
                <a:solidFill>
                  <a:srgbClr val="FFFFFF"/>
                </a:solidFill>
              </a:rPr>
              <a:t> was destroyed by Nazi troops. After the war, a five-year reconstruction campaign by its citizens resulted in today's meticulous restoration of the Old Town, with its churches, palaces and market-place. It is an outstanding example of a near-total reconstruction of a span of history covering the 13th to the 20th century.</a:t>
            </a:r>
          </a:p>
        </p:txBody>
      </p:sp>
      <p:pic>
        <p:nvPicPr>
          <p:cNvPr id="7" name="Obraz 6" descr="Obraz zawierający budynek, zewnętrzne, droga, ulica&#10;&#10;Opis wygenerowany automatycznie">
            <a:extLst>
              <a:ext uri="{FF2B5EF4-FFF2-40B4-BE49-F238E27FC236}">
                <a16:creationId xmlns:a16="http://schemas.microsoft.com/office/drawing/2014/main" xmlns="" id="{F383D2D4-8D9D-4D6C-8D77-10139C985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69" r="-3" b="22258"/>
          <a:stretch/>
        </p:blipFill>
        <p:spPr>
          <a:xfrm>
            <a:off x="7613443" y="10"/>
            <a:ext cx="4578557" cy="2285990"/>
          </a:xfrm>
          <a:prstGeom prst="rect">
            <a:avLst/>
          </a:prstGeom>
        </p:spPr>
      </p:pic>
      <p:sp>
        <p:nvSpPr>
          <p:cNvPr id="59" name="Rectangle 52">
            <a:extLst>
              <a:ext uri="{FF2B5EF4-FFF2-40B4-BE49-F238E27FC236}">
                <a16:creationId xmlns:a16="http://schemas.microsoft.com/office/drawing/2014/main" xmlns="" id="{8663BE7B-183A-4877-ABFF-D6E34952F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budynek, zewnętrzne, woda, duży&#10;&#10;Opis wygenerowany automatycznie">
            <a:extLst>
              <a:ext uri="{FF2B5EF4-FFF2-40B4-BE49-F238E27FC236}">
                <a16:creationId xmlns:a16="http://schemas.microsoft.com/office/drawing/2014/main" xmlns="" id="{646D6964-8A7C-4509-A1A8-94C741D23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7" r="-2" b="3722"/>
          <a:stretch/>
        </p:blipFill>
        <p:spPr>
          <a:xfrm>
            <a:off x="7611903" y="4572000"/>
            <a:ext cx="4580097" cy="2286000"/>
          </a:xfrm>
          <a:prstGeom prst="rect">
            <a:avLst/>
          </a:prstGeom>
        </p:spPr>
      </p:pic>
      <p:pic>
        <p:nvPicPr>
          <p:cNvPr id="9" name="Symbol zastępczy zawartości 8" descr="Obraz zawierający budynek, zewnętrzne, zegar, woda&#10;&#10;Opis wygenerowany automatycznie">
            <a:extLst>
              <a:ext uri="{FF2B5EF4-FFF2-40B4-BE49-F238E27FC236}">
                <a16:creationId xmlns:a16="http://schemas.microsoft.com/office/drawing/2014/main" xmlns="" id="{3259F334-B520-4C73-A86B-8DF8D82F48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80" r="-2" b="-2"/>
          <a:stretch/>
        </p:blipFill>
        <p:spPr>
          <a:xfrm>
            <a:off x="7611902" y="2318167"/>
            <a:ext cx="4580098" cy="228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2AE8945-E314-4E55-8834-47A77D9CE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226711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AA6BA4F-F7B6-4A5C-93D4-4AB4E476D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454579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2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B765521-58CD-43C6-BE67-C7389A7A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Castle of the Teutonic Order in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Malbork</a:t>
            </a:r>
            <a:endParaRPr lang="pl-PL" sz="36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6413738-575D-46A6-BF75-5E71E0C6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It is a thirteenth-century monastery belonging to the Teutonic Order</a:t>
            </a:r>
            <a:endParaRPr lang="pl-PL" sz="15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The Grand Master’s palace is believed to be the highest achievement in the late-Gothic style.</a:t>
            </a:r>
            <a:endParaRPr lang="pl-PL" sz="15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500" dirty="0">
                <a:solidFill>
                  <a:srgbClr val="FFFFFF"/>
                </a:solidFill>
              </a:rPr>
              <a:t>Now a museum, the castle attracts tourists with open-air events that feature the Siege of </a:t>
            </a:r>
            <a:r>
              <a:rPr lang="en-US" sz="1500" dirty="0" err="1">
                <a:solidFill>
                  <a:srgbClr val="FFFFFF"/>
                </a:solidFill>
              </a:rPr>
              <a:t>Malbork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pl-PL" sz="1500" dirty="0">
                <a:solidFill>
                  <a:srgbClr val="FFFFFF"/>
                </a:solidFill>
              </a:rPr>
              <a:t> and </a:t>
            </a:r>
            <a:r>
              <a:rPr lang="pl-PL" sz="1500" dirty="0" err="1">
                <a:solidFill>
                  <a:srgbClr val="FFFFFF"/>
                </a:solidFill>
              </a:rPr>
              <a:t>other</a:t>
            </a:r>
            <a:r>
              <a:rPr lang="pl-PL" sz="1500" dirty="0">
                <a:solidFill>
                  <a:srgbClr val="FFFFFF"/>
                </a:solidFill>
              </a:rPr>
              <a:t> </a:t>
            </a:r>
            <a:r>
              <a:rPr lang="pl-PL" sz="1500" dirty="0" err="1">
                <a:solidFill>
                  <a:srgbClr val="FFFFFF"/>
                </a:solidFill>
              </a:rPr>
              <a:t>shows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woda, zewnętrzne, jezioro, dom&#10;&#10;Opis wygenerowany automatycznie">
            <a:extLst>
              <a:ext uri="{FF2B5EF4-FFF2-40B4-BE49-F238E27FC236}">
                <a16:creationId xmlns:a16="http://schemas.microsoft.com/office/drawing/2014/main" xmlns="" id="{914BCA8B-A1CD-4E4F-852F-8914AB4817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2" r="12153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1145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xmlns="" id="{2F888C18-7E74-4A98-A7B4-A5C43583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20436840-698D-4B5F-A7C0-101AD48D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1EB8212-C8B8-46E9-8C68-6DA21C35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Kalwaria Zebrzydowska 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xmlns="" id="{10605374-6908-4835-824F-6FB94410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 err="1">
                <a:solidFill>
                  <a:srgbClr val="FFFFFF"/>
                </a:solidFill>
              </a:rPr>
              <a:t>Kalwaria</a:t>
            </a:r>
            <a:r>
              <a:rPr lang="en-US" sz="1800" dirty="0">
                <a:solidFill>
                  <a:srgbClr val="FFFFFF"/>
                </a:solidFill>
              </a:rPr>
              <a:t> Zebrzydowska is a breathtaking cultural landscape of great spiritual significance.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Calvary, the Way of the Cross, is lined with shrines, chapels and small churches and is picturesquely set on hills and in the valley of a stream.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most important processions are held during Holy Week (Easter) and on Our Lady’s Assumption Day.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682BE5A-770A-4799-BE6D-CE0BD0AD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Symbol zastępczy zawartości 8" descr="Obraz zawierający góra, pociąg, tor, las&#10;&#10;Opis wygenerowany automatycznie">
            <a:extLst>
              <a:ext uri="{FF2B5EF4-FFF2-40B4-BE49-F238E27FC236}">
                <a16:creationId xmlns:a16="http://schemas.microsoft.com/office/drawing/2014/main" xmlns="" id="{A3112273-CDEE-4633-838E-1C6D1C4A3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24" r="1809" b="2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5B58713-80A3-4F72-8ADA-A63E6BA8B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trawa, zewnętrzne, budynek, stare&#10;&#10;Opis wygenerowany automatycznie">
            <a:extLst>
              <a:ext uri="{FF2B5EF4-FFF2-40B4-BE49-F238E27FC236}">
                <a16:creationId xmlns:a16="http://schemas.microsoft.com/office/drawing/2014/main" xmlns="" id="{3CFFFFD7-2167-4344-A9F6-A049397B8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0" r="10813" b="4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25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xmlns="" id="{2F888C18-7E74-4A98-A7B4-A5C43583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xmlns="" id="{20436840-698D-4B5F-A7C0-101AD48D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A0F169-85C8-477A-8B5D-EF0EA6FE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l-PL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Centennial Hall in Wroclaw</a:t>
            </a:r>
          </a:p>
        </p:txBody>
      </p:sp>
      <p:sp>
        <p:nvSpPr>
          <p:cNvPr id="39" name="Content Placeholder 25">
            <a:extLst>
              <a:ext uri="{FF2B5EF4-FFF2-40B4-BE49-F238E27FC236}">
                <a16:creationId xmlns:a16="http://schemas.microsoft.com/office/drawing/2014/main" xmlns="" id="{454C913F-AEB8-4F9C-88FC-5DE7AA96A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It was constructed between 1911 and 1913, in commemoration of the hundredth anniversary of the Battle of the Nations, fought with Napoleon (1813)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In form it is a symmetrical quatrefoil with a vast circular central space that can seat some 6,000 persons. The 23m-high dome is topped with a lantern in steel and glass. </a:t>
            </a:r>
            <a:endParaRPr lang="pl-PL" sz="1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FFFFFF"/>
                </a:solidFill>
              </a:rPr>
              <a:t>The Centennial Hall is a pioneering work of modern engineering and architecture, which exhibits an important interchange of influences in the early 20th century, becoming a key reference in the later development of reinforced concrete structures.</a:t>
            </a: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xmlns="" id="{3682BE5A-770A-4799-BE6D-CE0BD0AD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Symbol zastępczy zawartości 4" descr="Obraz zawierający zewnętrzne, budynek, trawa, pociąg&#10;&#10;Opis wygenerowany automatycznie">
            <a:extLst>
              <a:ext uri="{FF2B5EF4-FFF2-40B4-BE49-F238E27FC236}">
                <a16:creationId xmlns:a16="http://schemas.microsoft.com/office/drawing/2014/main" xmlns="" id="{3C3C0A04-EEA3-471D-AA24-C36DE8944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6" r="-3" b="-3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41" name="Rectangle 34">
            <a:extLst>
              <a:ext uri="{FF2B5EF4-FFF2-40B4-BE49-F238E27FC236}">
                <a16:creationId xmlns:a16="http://schemas.microsoft.com/office/drawing/2014/main" xmlns="" id="{85B58713-80A3-4F72-8ADA-A63E6BA8B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 descr="Obraz zawierający budynek, droga, zewnętrzne, ulica&#10;&#10;Opis wygenerowany automatycznie">
            <a:extLst>
              <a:ext uri="{FF2B5EF4-FFF2-40B4-BE49-F238E27FC236}">
                <a16:creationId xmlns:a16="http://schemas.microsoft.com/office/drawing/2014/main" xmlns="" id="{39EAE23C-1074-4A24-884C-5B9BBF40E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7" r="568" b="-1"/>
          <a:stretch/>
        </p:blipFill>
        <p:spPr>
          <a:xfrm>
            <a:off x="7611902" y="3461004"/>
            <a:ext cx="4580097" cy="33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87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580</Words>
  <Application>Microsoft Office PowerPoint</Application>
  <PresentationFormat>Niestandardowy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Retrospekcja</vt:lpstr>
      <vt:lpstr>Examples of cultural heritage in Poland</vt:lpstr>
      <vt:lpstr>Historic Centre of Cracow</vt:lpstr>
      <vt:lpstr>Wieliczka &amp; Bochnia Royal Salt Mines</vt:lpstr>
      <vt:lpstr>Auschwitz Birkenau, Nazi German Concentration &amp; Extermination Camp</vt:lpstr>
      <vt:lpstr>Białowieża Forest</vt:lpstr>
      <vt:lpstr>Historic Centre of Warsaw</vt:lpstr>
      <vt:lpstr>Castle of the Teutonic Order in Malbork</vt:lpstr>
      <vt:lpstr>Kalwaria Zebrzydowska </vt:lpstr>
      <vt:lpstr>Centennial Hall in Wroclaw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cultural heritage in Poland</dc:title>
  <dc:creator>Monika Kozera</dc:creator>
  <cp:lastModifiedBy>Użytkownik systemu Windows</cp:lastModifiedBy>
  <cp:revision>17</cp:revision>
  <dcterms:created xsi:type="dcterms:W3CDTF">2020-10-27T12:01:35Z</dcterms:created>
  <dcterms:modified xsi:type="dcterms:W3CDTF">2020-11-08T14:38:01Z</dcterms:modified>
</cp:coreProperties>
</file>